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301" r:id="rId2"/>
    <p:sldId id="323" r:id="rId3"/>
    <p:sldId id="287" r:id="rId4"/>
    <p:sldId id="325" r:id="rId5"/>
    <p:sldId id="316" r:id="rId6"/>
    <p:sldId id="333" r:id="rId7"/>
    <p:sldId id="315" r:id="rId8"/>
    <p:sldId id="314" r:id="rId9"/>
    <p:sldId id="319" r:id="rId10"/>
    <p:sldId id="320" r:id="rId11"/>
    <p:sldId id="334" r:id="rId12"/>
    <p:sldId id="335" r:id="rId13"/>
    <p:sldId id="317" r:id="rId14"/>
    <p:sldId id="321" r:id="rId15"/>
    <p:sldId id="318" r:id="rId16"/>
    <p:sldId id="322" r:id="rId17"/>
    <p:sldId id="344" r:id="rId18"/>
    <p:sldId id="348" r:id="rId19"/>
    <p:sldId id="336" r:id="rId20"/>
    <p:sldId id="326" r:id="rId21"/>
    <p:sldId id="327" r:id="rId22"/>
    <p:sldId id="328" r:id="rId23"/>
    <p:sldId id="329" r:id="rId24"/>
    <p:sldId id="332" r:id="rId25"/>
    <p:sldId id="331" r:id="rId26"/>
    <p:sldId id="309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BECDF992-0D92-41C4-84D4-587E3848AD88}">
          <p14:sldIdLst>
            <p14:sldId id="301"/>
            <p14:sldId id="323"/>
            <p14:sldId id="287"/>
            <p14:sldId id="325"/>
            <p14:sldId id="316"/>
            <p14:sldId id="333"/>
            <p14:sldId id="315"/>
            <p14:sldId id="314"/>
            <p14:sldId id="319"/>
            <p14:sldId id="320"/>
            <p14:sldId id="334"/>
            <p14:sldId id="335"/>
            <p14:sldId id="317"/>
            <p14:sldId id="321"/>
            <p14:sldId id="318"/>
            <p14:sldId id="322"/>
            <p14:sldId id="344"/>
            <p14:sldId id="348"/>
            <p14:sldId id="336"/>
            <p14:sldId id="326"/>
            <p14:sldId id="327"/>
            <p14:sldId id="328"/>
            <p14:sldId id="329"/>
            <p14:sldId id="332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843C0C"/>
    <a:srgbClr val="016AB6"/>
    <a:srgbClr val="B4E5EA"/>
    <a:srgbClr val="FFD24D"/>
    <a:srgbClr val="FFF1CD"/>
    <a:srgbClr val="EA3421"/>
    <a:srgbClr val="B7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20EBB-87F2-4DBB-AADE-86D51E0A7D6F}" type="datetimeFigureOut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3F424-E979-4A42-88E7-33AD34B5CE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1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b="1" dirty="0" smtClean="0"/>
              <a:t>美食廢人幫您解決這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種困境！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(1) </a:t>
            </a:r>
            <a:r>
              <a:rPr lang="zh-TW" altLang="en-US" b="1" dirty="0" smtClean="0"/>
              <a:t>節省使用者爬文時間：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整合網路上的資訊，簡單扼要地給予</a:t>
            </a:r>
          </a:p>
          <a:p>
            <a:pPr marL="0" indent="0">
              <a:buNone/>
            </a:pPr>
            <a:r>
              <a:rPr lang="zh-TW" altLang="en-US" dirty="0" smtClean="0"/>
              <a:t>使用者建議，省下自己爬文的時間。</a:t>
            </a:r>
          </a:p>
          <a:p>
            <a:pPr marL="0" indent="0">
              <a:buNone/>
            </a:pPr>
            <a:r>
              <a:rPr lang="en-US" altLang="zh-TW" b="1" dirty="0" smtClean="0"/>
              <a:t>(2) </a:t>
            </a:r>
            <a:r>
              <a:rPr lang="zh-TW" altLang="en-US" b="1" dirty="0" smtClean="0"/>
              <a:t>適時給予使用者建議：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選擇地區、食物類型，美食廢人就能</a:t>
            </a:r>
          </a:p>
          <a:p>
            <a:pPr marL="0" indent="0">
              <a:buNone/>
            </a:pPr>
            <a:r>
              <a:rPr lang="zh-TW" altLang="en-US" dirty="0" smtClean="0"/>
              <a:t>提供一些建議的店家，解決使用者的</a:t>
            </a:r>
          </a:p>
          <a:p>
            <a:pPr marL="0" indent="0">
              <a:buNone/>
            </a:pPr>
            <a:r>
              <a:rPr lang="zh-TW" altLang="en-US" dirty="0" smtClean="0"/>
              <a:t>選擇障礙。</a:t>
            </a:r>
          </a:p>
          <a:p>
            <a:pPr marL="0" indent="0">
              <a:buNone/>
            </a:pPr>
            <a:r>
              <a:rPr lang="en-US" altLang="zh-TW" b="1" dirty="0" smtClean="0"/>
              <a:t>(3) </a:t>
            </a:r>
            <a:r>
              <a:rPr lang="zh-TW" altLang="en-US" b="1" dirty="0" smtClean="0"/>
              <a:t>簡單的操作介面：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不需安裝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，只要透過「美食廢人」</a:t>
            </a:r>
          </a:p>
          <a:p>
            <a:pPr marL="0" indent="0">
              <a:buNone/>
            </a:pPr>
            <a:r>
              <a:rPr lang="zh-TW" altLang="en-US" dirty="0" smtClean="0"/>
              <a:t>的臉書對話框就可以輕鬆獲得資訊</a:t>
            </a:r>
            <a:r>
              <a:rPr lang="en-US" altLang="zh-TW" dirty="0" smtClean="0"/>
              <a:t>︕</a:t>
            </a:r>
            <a:endParaRPr lang="zh-TW" altLang="en-US" dirty="0" smtClean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3F424-E979-4A42-88E7-33AD34B5CE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83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3F424-E979-4A42-88E7-33AD34B5CE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75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3F424-E979-4A42-88E7-33AD34B5CE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44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3F424-E979-4A42-88E7-33AD34B5CE3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0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AC3C94E-6EEB-4100-836E-FC9B07FDC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9B527385-B761-4655-A424-295F101EC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F531B58-324F-4AB5-885F-E1CD1CED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7D2E-33A2-48A7-B07B-267B6B0514AC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5E617B5-DA31-4EEE-9649-5C018988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29B46A9-5660-4C1E-B705-D499BB94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72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D407384-4BEA-465B-B514-401EE472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89558FEE-AED8-46E3-AFFA-FB067CE27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E4B1886-6A88-49B2-BDEF-081C9034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2A63-3FE6-4817-9368-F949CD598F96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58554F1-A0CA-4F70-920E-EE9E9A84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FFBE012-3182-4EB3-AF08-54AE4FA9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07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54221BC0-79F7-4ECD-B3F7-16CFFD178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33CB292-B7A1-43B9-A3BB-F14347DF2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B18A61B-B745-43D0-9D2C-D062B02B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97B2B-96F7-4509-8321-CAB646E343A7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167F430-B858-468E-8E02-EA3A91DF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01B9FC4-0642-4206-80A7-6A3E9D3C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71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AE0E7D-4E40-450C-BF99-135364A8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 b="1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73B91B8-3FE4-4CAB-93A5-25D7C808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>
            <a:lvl1pPr marL="228600" indent="-228600">
              <a:defRPr lang="zh-TW" altLang="en-US" sz="240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lang="zh-TW" altLang="en-US" sz="20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lang="zh-TW" altLang="en-US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>
              <a:defRPr lang="zh-TW" altLang="en-US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>
              <a:defRPr lang="zh-TW" altLang="en-US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</a:lstStyle>
          <a:p>
            <a:pPr marL="457200" lvl="0" indent="-457200">
              <a:lnSpc>
                <a:spcPct val="150000"/>
              </a:lnSpc>
            </a:pPr>
            <a:r>
              <a:rPr lang="zh-TW" altLang="en-US" dirty="0"/>
              <a:t>編輯母片文字樣式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4A97-0694-4C35-B7B7-C92B6B414806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304564" y="6356349"/>
            <a:ext cx="2743200" cy="365125"/>
          </a:xfrm>
        </p:spPr>
        <p:txBody>
          <a:bodyPr/>
          <a:lstStyle>
            <a:lvl1pPr>
              <a:defRPr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fld id="{6739E5AF-FC22-496A-B924-A667FCFF338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3" t="79932" r="4345" b="6085"/>
          <a:stretch/>
        </p:blipFill>
        <p:spPr>
          <a:xfrm>
            <a:off x="10213848" y="130240"/>
            <a:ext cx="1833916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5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7207DDD-A141-4EAE-A14C-E2C0937D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5C77994E-C3CB-44FF-9A2F-5C315D7FB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6FAF942-31A6-41F5-B7AB-765E0461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E906-AD75-406B-ADB3-3B48EFA3C642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0852F1-7733-45CD-BA1E-496400A4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1406E78-FA47-4E62-9920-063B669D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7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0A42536-B3DE-484F-96C3-374F54E4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391BC88-903C-4092-BCF3-058F126F6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54F74B1E-BD79-4D68-844A-20798C116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698A7B07-3C98-48D7-9E89-A260D629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6154-CB57-4E4E-8CE1-18A5DAD6E694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5273FF74-5819-45D7-BDFF-08B006F2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E1332DB-52C9-4AC4-92C7-4B1CFEC4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09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9301882-0DBE-4AAB-B5C8-3EC97F40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3DF783CB-2F4F-4DD3-BB4D-CDC03569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10F4CDB5-5149-4A4E-9E57-21DE6438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25314A8E-B8BC-412E-A65F-679F6216C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49D769AC-F28F-44C3-B0CE-B9B03670F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D69EC945-74C0-4C07-B2A2-C5E80445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9294-316F-41CF-8E37-88EEB7125D81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8BC4D8CD-AAFA-435C-B923-34A906E1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9FB542D5-1BA8-4B91-915B-2A79573C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55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AC95D96-8180-406B-8FD5-F817A643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BF2E505-2873-4FC5-8049-05933951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8ACF-A722-49B0-B290-32422058A7EC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17B01A4F-0347-40DA-AFE1-CD49811E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5ED54B81-9A6C-4346-AF4B-CDA100F3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85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6C33E3B0-A6CA-451B-8807-A9B43030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19D7-75A7-4662-8EB3-029C095272DF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E1270DDE-2200-4A02-824F-69519CA4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77E73755-855D-4F8A-BC74-99AA5033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5578" y="6356349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TW" alt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fld id="{6739E5AF-FC22-496A-B924-A667FCFF3388}" type="slidenum">
              <a:rPr lang="en-US" altLang="zh-TW" smtClean="0"/>
              <a:pPr/>
              <a:t>‹#›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3" t="79932" r="4345" b="6085"/>
          <a:stretch/>
        </p:blipFill>
        <p:spPr>
          <a:xfrm>
            <a:off x="10213848" y="130240"/>
            <a:ext cx="1833916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6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E066B09-68F5-4BE9-B561-FC135927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EF4AF41-A63F-4748-B320-32B542818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933BEEBE-4C35-4E07-B542-B726088B0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01ACD85-580E-4F05-A069-55D2D841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C5A2-D5B7-4C78-AF8A-B82D1B7912CD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5FEA050-2937-4564-BB65-E51D8E37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C9CA79F8-B05D-4140-8EEA-04428689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66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161739-F58A-4DBC-A9CF-B145D377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BCB6EF56-BB3F-4282-82FC-0E6A956B1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ABF6F3FE-26D4-42C2-9983-591E248F1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973512AA-EB43-454D-AEDB-435F14F3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5291-88A3-40B8-8973-5FDF1E6D2A71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9965B562-F594-43C6-A007-167908A8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BEE0A3C-B2D8-4639-B439-E59A251B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0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43D673FA-305A-4ACF-8886-2B5FBC1C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7985F93-1FE8-4A15-AD0A-42C84B167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E9747E3-AE72-4125-83BB-DE232743C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8B24A-E6F3-46C9-A4B6-41172513107B}" type="datetime1">
              <a:rPr lang="zh-TW" altLang="en-US" smtClean="0"/>
              <a:t>2018/6/22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4299459-E2B4-44FA-83C4-926AD8CA7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C278DF9-274F-4CCA-AE54-9A7580AC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9E5AF-FC22-496A-B924-A667FCFF33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08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jwlin/ptt-web-crawler#%E6%B8%AC%E8%A9%A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DF71288D-371B-4E3F-88A3-392C501CEEC7}"/>
              </a:ext>
            </a:extLst>
          </p:cNvPr>
          <p:cNvSpPr txBox="1"/>
          <p:nvPr/>
        </p:nvSpPr>
        <p:spPr>
          <a:xfrm>
            <a:off x="1406771" y="1279232"/>
            <a:ext cx="3701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spc="600" dirty="0" smtClean="0">
                <a:solidFill>
                  <a:srgbClr val="EA342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Group8</a:t>
            </a:r>
          </a:p>
          <a:p>
            <a:pPr>
              <a:lnSpc>
                <a:spcPct val="150000"/>
              </a:lnSpc>
            </a:pPr>
            <a:r>
              <a:rPr lang="zh-TW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美食</a:t>
            </a:r>
            <a:r>
              <a:rPr lang="zh-TW" altLang="en-US" sz="4800" b="1" spc="600" dirty="0">
                <a:latin typeface="Meiryo" panose="020B0604030504040204" pitchFamily="34" charset="-128"/>
                <a:ea typeface="Meiryo" panose="020B0604030504040204" pitchFamily="34" charset="-128"/>
              </a:rPr>
              <a:t>廢人</a:t>
            </a:r>
            <a:endParaRPr lang="en-US" altLang="zh-TW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endParaRPr lang="en-US" altLang="zh-CN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zh-TW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Tainan</a:t>
            </a:r>
            <a:endParaRPr lang="zh-TW" altLang="en-US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zh-TW" altLang="en-US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D9B5F41-B74D-417E-BBAB-805F800C5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27051" r="6581" b="2180"/>
          <a:stretch/>
        </p:blipFill>
        <p:spPr>
          <a:xfrm>
            <a:off x="5981704" y="1679332"/>
            <a:ext cx="6098068" cy="517866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33DD7C2D-2878-478C-8CCA-FC988EE9DC56}"/>
              </a:ext>
            </a:extLst>
          </p:cNvPr>
          <p:cNvSpPr txBox="1"/>
          <p:nvPr/>
        </p:nvSpPr>
        <p:spPr>
          <a:xfrm>
            <a:off x="1081454" y="4975878"/>
            <a:ext cx="3902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洪乙文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、許力文</a:t>
            </a:r>
            <a:r>
              <a:rPr lang="zh-TW" alt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、黃巧欣、楊承謙、目崎翔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太、</a:t>
            </a:r>
            <a:r>
              <a:rPr lang="zh-TW" alt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李政逸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68E809B-3EC5-4B04-9A8A-37D1BE71C26B}"/>
              </a:ext>
            </a:extLst>
          </p:cNvPr>
          <p:cNvSpPr/>
          <p:nvPr/>
        </p:nvSpPr>
        <p:spPr>
          <a:xfrm>
            <a:off x="1002323" y="1494690"/>
            <a:ext cx="79131" cy="2435470"/>
          </a:xfrm>
          <a:prstGeom prst="rect">
            <a:avLst/>
          </a:prstGeom>
          <a:solidFill>
            <a:srgbClr val="EA3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6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爬蟲</a:t>
            </a:r>
            <a:r>
              <a:rPr lang="zh-TW" altLang="en-US" dirty="0"/>
              <a:t>：</a:t>
            </a:r>
            <a:r>
              <a:rPr lang="zh-TW" altLang="en-US" dirty="0" smtClean="0"/>
              <a:t>輸出結果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格式： 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3489" b="16884"/>
          <a:stretch/>
        </p:blipFill>
        <p:spPr>
          <a:xfrm>
            <a:off x="1173208" y="2214702"/>
            <a:ext cx="3446417" cy="4506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9522"/>
          <a:stretch/>
        </p:blipFill>
        <p:spPr>
          <a:xfrm>
            <a:off x="4837068" y="1606731"/>
            <a:ext cx="7015872" cy="4749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5094514" y="1606731"/>
            <a:ext cx="1001486" cy="16664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71211" y="1551303"/>
            <a:ext cx="1310640" cy="209005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065909" y="1551303"/>
            <a:ext cx="927177" cy="209006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99690" y="1771605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80058" y="1756004"/>
            <a:ext cx="513519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753497" y="2040709"/>
            <a:ext cx="1128047" cy="21220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591576" y="1895246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54953" y="2252911"/>
            <a:ext cx="742649" cy="123394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655681" y="2224399"/>
            <a:ext cx="937381" cy="151905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625045" y="4468088"/>
            <a:ext cx="768532" cy="14310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91576" y="4461421"/>
            <a:ext cx="506013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954632" y="4612324"/>
            <a:ext cx="1263287" cy="16868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57930" y="4784679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307500" y="4631238"/>
            <a:ext cx="572558" cy="11488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136816" y="4631237"/>
            <a:ext cx="465767" cy="1497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915175" y="4631236"/>
            <a:ext cx="602492" cy="1497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8830259" y="4627155"/>
            <a:ext cx="825422" cy="15385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0003997" y="4658792"/>
            <a:ext cx="589065" cy="131783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907654" y="4784679"/>
            <a:ext cx="837684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057930" y="4954495"/>
            <a:ext cx="913281" cy="15344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548012" y="4954495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047087" y="4954495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717175" y="5122745"/>
            <a:ext cx="1254035" cy="12012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345004" y="5127984"/>
            <a:ext cx="851247" cy="111216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9836361" y="5121975"/>
            <a:ext cx="1001486" cy="1497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1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0 - Dictionary (10 elements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26" y="1243055"/>
            <a:ext cx="6509374" cy="49298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爬蟲結果</a:t>
            </a:r>
            <a:r>
              <a:rPr lang="zh-TW" alt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分析</a:t>
            </a:r>
            <a:endParaRPr lang="zh-TW" altLang="en-US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50430" y="2272056"/>
            <a:ext cx="1029731" cy="296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960727" y="3445734"/>
            <a:ext cx="1009136" cy="2687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50430" y="3104543"/>
            <a:ext cx="1009136" cy="2965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6" idx="1"/>
            <a:endCxn id="12" idx="3"/>
          </p:cNvCxnSpPr>
          <p:nvPr/>
        </p:nvCxnSpPr>
        <p:spPr>
          <a:xfrm flipH="1" flipV="1">
            <a:off x="5231027" y="1790633"/>
            <a:ext cx="719403" cy="629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42929" y="1375134"/>
            <a:ext cx="4988098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直接存入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文章標題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en-US" altLang="zh-TW" sz="24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也分析處理成 </a:t>
            </a:r>
            <a:r>
              <a:rPr lang="zh-TW" altLang="en-US" sz="2400" b="1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店家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地區 </a:t>
            </a:r>
            <a:r>
              <a:rPr lang="zh-TW" altLang="en-US" sz="24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類別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zh-TW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5" name="直線單箭頭接點 14"/>
          <p:cNvCxnSpPr>
            <a:stCxn id="7" idx="1"/>
            <a:endCxn id="16" idx="3"/>
          </p:cNvCxnSpPr>
          <p:nvPr/>
        </p:nvCxnSpPr>
        <p:spPr>
          <a:xfrm flipH="1" flipV="1">
            <a:off x="5511114" y="3149170"/>
            <a:ext cx="439316" cy="1036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42929" y="2364340"/>
            <a:ext cx="5268185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做一些分析處理 </a:t>
            </a:r>
            <a:endParaRPr lang="en-US" altLang="zh-TW" sz="24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存入 </a:t>
            </a:r>
            <a:r>
              <a:rPr lang="zh-TW" altLang="en-US" sz="2400" b="1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店家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地區 </a:t>
            </a:r>
            <a:r>
              <a:rPr lang="zh-TW" altLang="en-US" sz="24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類別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價位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營業時間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圖文連結 </a:t>
            </a:r>
            <a:r>
              <a:rPr lang="zh-TW" altLang="en-US" sz="24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地址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2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電話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 smtClean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有無冷氣 </a:t>
            </a:r>
            <a:r>
              <a:rPr lang="zh-TW" altLang="en-US" sz="2400" b="1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形容詞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TW" altLang="en-US" sz="2400" b="1" dirty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一句話</a:t>
            </a:r>
            <a:r>
              <a:rPr lang="zh-TW" altLang="en-US" sz="2400" b="1" dirty="0" smtClean="0">
                <a:solidFill>
                  <a:srgbClr val="C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形容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zh-TW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60727" y="4546138"/>
            <a:ext cx="1009136" cy="29656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42930" y="4177584"/>
            <a:ext cx="413539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直接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存入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文章日期 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zh-TW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42930" y="5685076"/>
            <a:ext cx="413539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直接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存入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網址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zh-TW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36" name="直線單箭頭接點 35"/>
          <p:cNvCxnSpPr>
            <a:stCxn id="19" idx="1"/>
            <a:endCxn id="35" idx="3"/>
          </p:cNvCxnSpPr>
          <p:nvPr/>
        </p:nvCxnSpPr>
        <p:spPr>
          <a:xfrm flipH="1">
            <a:off x="4378325" y="4694419"/>
            <a:ext cx="1582402" cy="12214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投影片編號版面配置區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960727" y="3973328"/>
            <a:ext cx="1009136" cy="2687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>
            <a:stCxn id="30" idx="1"/>
            <a:endCxn id="37" idx="3"/>
          </p:cNvCxnSpPr>
          <p:nvPr/>
        </p:nvCxnSpPr>
        <p:spPr>
          <a:xfrm flipH="1">
            <a:off x="4378325" y="4107722"/>
            <a:ext cx="1582402" cy="10497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42930" y="4926649"/>
            <a:ext cx="413539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分析處理存入 </a:t>
            </a:r>
            <a:r>
              <a:rPr lang="zh-TW" altLang="en-US" sz="2400" b="1" dirty="0" smtClean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推薦指數 </a:t>
            </a: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欄位</a:t>
            </a:r>
            <a:endParaRPr lang="zh-TW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4" name="直線單箭頭接點 13"/>
          <p:cNvCxnSpPr>
            <a:stCxn id="8" idx="1"/>
            <a:endCxn id="33" idx="3"/>
          </p:cNvCxnSpPr>
          <p:nvPr/>
        </p:nvCxnSpPr>
        <p:spPr>
          <a:xfrm flipH="1">
            <a:off x="4378325" y="3580128"/>
            <a:ext cx="1582402" cy="8282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2" grpId="0" animBg="1"/>
      <p:bldP spid="16" grpId="0" animBg="1"/>
      <p:bldP spid="19" grpId="0" animBg="1"/>
      <p:bldP spid="33" grpId="0" animBg="1"/>
      <p:bldP spid="35" grpId="0" animBg="1"/>
      <p:bldP spid="30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output_300_(w008)0619 - Excel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8" b="3219"/>
          <a:stretch/>
        </p:blipFill>
        <p:spPr>
          <a:xfrm>
            <a:off x="72118" y="1370208"/>
            <a:ext cx="12047764" cy="5168703"/>
          </a:xfrm>
          <a:ln w="28575"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輸出結果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cvs</a:t>
            </a:r>
            <a:r>
              <a:rPr lang="zh-TW" altLang="en-US" dirty="0" smtClean="0"/>
              <a:t>檔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Jieba</a:t>
            </a:r>
            <a:r>
              <a:rPr lang="zh-TW" altLang="en-US" dirty="0" smtClean="0"/>
              <a:t> 套件 </a:t>
            </a:r>
            <a:r>
              <a:rPr lang="en-US" altLang="zh-TW" dirty="0" smtClean="0"/>
              <a:t>(</a:t>
            </a:r>
            <a:r>
              <a:rPr lang="zh-TW" altLang="en-US" dirty="0" smtClean="0"/>
              <a:t>自然語言處理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原理： </a:t>
            </a:r>
            <a:endParaRPr lang="en-US" altLang="zh-TW" sz="2800" dirty="0"/>
          </a:p>
          <a:p>
            <a:pPr marL="457200" lvl="1" indent="0">
              <a:buNone/>
            </a:pPr>
            <a:r>
              <a:rPr lang="zh-TW" altLang="en-US" sz="2400" dirty="0" smtClean="0"/>
              <a:t>利用查字典的概念，對文章、句子進行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斷詞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的動作，可以切割出一個個的詞語，可用來分析文章概要，整理出我們想知道的資訊。</a:t>
            </a:r>
            <a:endParaRPr lang="en-US" altLang="zh-TW" sz="2400" dirty="0" smtClean="0"/>
          </a:p>
          <a:p>
            <a:r>
              <a:rPr lang="zh-TW" altLang="en-US" sz="2800" dirty="0" smtClean="0"/>
              <a:t>優點： </a:t>
            </a:r>
            <a:r>
              <a:rPr lang="zh-TW" altLang="en-US" dirty="0" smtClean="0"/>
              <a:t>可以很快速地切割文章、句子，也可以自己新增特定字詞。</a:t>
            </a:r>
            <a:endParaRPr lang="en-US" altLang="zh-TW" sz="2400" dirty="0" smtClean="0"/>
          </a:p>
          <a:p>
            <a:r>
              <a:rPr lang="zh-TW" altLang="en-US" sz="2800" dirty="0" smtClean="0"/>
              <a:t>缺點： </a:t>
            </a:r>
            <a:r>
              <a:rPr lang="zh-TW" altLang="en-US" dirty="0" smtClean="0"/>
              <a:t>有時候會切割得不好，得到無意義的詞語。</a:t>
            </a:r>
            <a:endParaRPr lang="en-US" altLang="zh-TW" dirty="0"/>
          </a:p>
          <a:p>
            <a:r>
              <a:rPr lang="zh-TW" altLang="en-US" sz="2800" dirty="0" smtClean="0"/>
              <a:t>範例</a:t>
            </a:r>
            <a:r>
              <a:rPr lang="zh-TW" altLang="en-US" sz="2800" dirty="0"/>
              <a:t>： </a:t>
            </a:r>
            <a:endParaRPr lang="en-US" altLang="zh-TW" sz="2800" dirty="0"/>
          </a:p>
          <a:p>
            <a:pPr marL="457200" lvl="1" indent="0">
              <a:buNone/>
            </a:pP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71580" y="4453822"/>
            <a:ext cx="2520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原始字典 分詞結果</a:t>
            </a:r>
            <a:r>
              <a:rPr lang="en-US" altLang="zh-TW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812690" y="4453822"/>
            <a:ext cx="2776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新增字詞後 分詞結果</a:t>
            </a:r>
            <a:r>
              <a:rPr lang="en-US" altLang="zh-TW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zh-TW" altLang="en-US" sz="16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812690" y="4853932"/>
            <a:ext cx="3840947" cy="1759635"/>
            <a:chOff x="6812690" y="4853932"/>
            <a:chExt cx="3840947" cy="175963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1132" y="4853932"/>
              <a:ext cx="3792505" cy="1759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橢圓 9"/>
            <p:cNvSpPr/>
            <p:nvPr/>
          </p:nvSpPr>
          <p:spPr>
            <a:xfrm>
              <a:off x="6812690" y="5709465"/>
              <a:ext cx="832104" cy="4572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073050" y="4853933"/>
            <a:ext cx="4087920" cy="1759635"/>
            <a:chOff x="2073050" y="4853933"/>
            <a:chExt cx="4087920" cy="175963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427" y="4853933"/>
              <a:ext cx="3812543" cy="1759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橢圓 10"/>
            <p:cNvSpPr/>
            <p:nvPr/>
          </p:nvSpPr>
          <p:spPr>
            <a:xfrm>
              <a:off x="2073050" y="5583396"/>
              <a:ext cx="832104" cy="4572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308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Jieba</a:t>
            </a:r>
            <a:r>
              <a:rPr lang="zh-TW" altLang="en-US" dirty="0"/>
              <a:t> </a:t>
            </a:r>
            <a:r>
              <a:rPr lang="zh-TW" altLang="en-US" dirty="0" smtClean="0"/>
              <a:t>套件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 詞性選取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原理：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Jieba</a:t>
            </a:r>
            <a:r>
              <a:rPr lang="zh-TW" altLang="en-US" dirty="0" smtClean="0"/>
              <a:t> 在進行分詞後，也可以辨別該詞語的詞性。全部詞性約有</a:t>
            </a:r>
            <a:r>
              <a:rPr lang="en-US" altLang="zh-TW" dirty="0" smtClean="0"/>
              <a:t>40</a:t>
            </a:r>
            <a:r>
              <a:rPr lang="zh-TW" altLang="en-US" dirty="0" smtClean="0"/>
              <a:t>種</a:t>
            </a:r>
            <a:r>
              <a:rPr lang="en-US" altLang="zh-TW" dirty="0" smtClean="0"/>
              <a:t>	</a:t>
            </a:r>
            <a:r>
              <a:rPr lang="zh-TW" altLang="en-US" dirty="0" smtClean="0"/>
              <a:t>類別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包括標點符號</a:t>
            </a:r>
            <a:r>
              <a:rPr lang="en-US" altLang="zh-TW" dirty="0" smtClean="0"/>
              <a:t>)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節錄部分類別：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69347"/>
          <a:stretch/>
        </p:blipFill>
        <p:spPr>
          <a:xfrm>
            <a:off x="1620317" y="3673474"/>
            <a:ext cx="2218976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群組 11"/>
          <p:cNvGrpSpPr/>
          <p:nvPr/>
        </p:nvGrpSpPr>
        <p:grpSpPr>
          <a:xfrm>
            <a:off x="5724819" y="2919680"/>
            <a:ext cx="4602227" cy="3707132"/>
            <a:chOff x="5724819" y="2919680"/>
            <a:chExt cx="4602227" cy="3707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819" y="2919680"/>
              <a:ext cx="4602227" cy="16276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819" y="4765617"/>
              <a:ext cx="4602227" cy="18611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6332696" y="5712182"/>
              <a:ext cx="247136" cy="270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32696" y="3626177"/>
              <a:ext cx="247136" cy="270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23360" y="3617557"/>
              <a:ext cx="27510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 smtClean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原判斷為 非</a:t>
              </a:r>
              <a:r>
                <a:rPr lang="zh-TW" altLang="en-US" sz="24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語素字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923360" y="5621500"/>
              <a:ext cx="24432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 smtClean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成功新增為 名詞</a:t>
              </a:r>
              <a:endParaRPr lang="zh-TW" altLang="en-US" sz="24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3456"/>
          </a:xfrm>
        </p:spPr>
        <p:txBody>
          <a:bodyPr>
            <a:normAutofit/>
          </a:bodyPr>
          <a:lstStyle/>
          <a:p>
            <a:r>
              <a:rPr lang="zh-TW" altLang="en-US" b="1" dirty="0"/>
              <a:t>簡介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可過濾詞語，刪去一些</a:t>
            </a:r>
            <a:r>
              <a:rPr lang="zh-TW" altLang="en-US" dirty="0"/>
              <a:t>不重要的詞語，更準確地抓出我們想要知道</a:t>
            </a:r>
            <a:r>
              <a:rPr lang="zh-TW" altLang="en-US" dirty="0" smtClean="0"/>
              <a:t>的</a:t>
            </a:r>
            <a:r>
              <a:rPr lang="en-US" altLang="zh-TW" dirty="0" smtClean="0"/>
              <a:t>	</a:t>
            </a:r>
            <a:r>
              <a:rPr lang="zh-TW" altLang="en-US" dirty="0" smtClean="0"/>
              <a:t>  資訊。</a:t>
            </a:r>
            <a:endParaRPr lang="en-US" altLang="zh-TW" dirty="0" smtClean="0"/>
          </a:p>
          <a:p>
            <a:r>
              <a:rPr lang="zh-TW" altLang="en-US" b="1" dirty="0"/>
              <a:t>原理</a:t>
            </a:r>
            <a:r>
              <a:rPr lang="zh-TW" altLang="en-US" b="1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99603" y="3218155"/>
            <a:ext cx="468733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TF</a:t>
            </a:r>
            <a:r>
              <a:rPr lang="zh-TW" alt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zh-TW" b="1" dirty="0">
                <a:latin typeface="Meiryo" panose="020B0604030504040204" pitchFamily="34" charset="-128"/>
                <a:ea typeface="Meiryo" panose="020B0604030504040204" pitchFamily="34" charset="-128"/>
              </a:rPr>
              <a:t>Term Frequency</a:t>
            </a:r>
            <a:r>
              <a:rPr lang="zh-TW" altLang="en-US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r>
              <a:rPr lang="en-US" altLang="zh-TW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詞</a:t>
            </a:r>
            <a:r>
              <a:rPr lang="zh-TW" alt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頻 </a:t>
            </a: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endParaRPr lang="en-US" altLang="zh-TW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  <a:t/>
            </a:r>
            <a:b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lang="en-US" altLang="zh-TW" sz="24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計算</a:t>
            </a:r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方法為</a:t>
            </a:r>
            <a:endParaRPr lang="en-US" altLang="zh-TW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zh-TW" sz="24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  <a:t/>
            </a:r>
            <a:b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分子： 該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詞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在文章中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出現的次數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；</a:t>
            </a:r>
            <a:endParaRPr lang="en-US" altLang="zh-TW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分母： 為文章中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所有詞彙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出現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的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次數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           </a:t>
            </a:r>
            <a:r>
              <a:rPr lang="en-US" altLang="zh-TW" sz="20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總和。</a:t>
            </a:r>
            <a:endParaRPr lang="zh-TW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TF-IDF</a:t>
            </a:r>
            <a:r>
              <a:rPr lang="zh-TW" altLang="en-US" dirty="0" smtClean="0"/>
              <a:t> 詞頻分析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61254" y="32374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1432"/>
              </p:ext>
            </p:extLst>
          </p:nvPr>
        </p:nvGraphicFramePr>
        <p:xfrm>
          <a:off x="2917339" y="4019705"/>
          <a:ext cx="2092411" cy="113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3" imgW="901309" imgH="482391" progId="Equation.DSMT4">
                  <p:embed/>
                </p:oleObj>
              </mc:Choice>
              <mc:Fallback>
                <p:oleObj name="Equation" r:id="rId3" imgW="901309" imgH="48239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339" y="4019705"/>
                        <a:ext cx="2092411" cy="11352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183526" y="3218155"/>
            <a:ext cx="586423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IDF</a:t>
            </a:r>
            <a:r>
              <a:rPr lang="zh-TW" altLang="en-US" sz="16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zh-TW" sz="1600" b="1" dirty="0">
                <a:latin typeface="Meiryo" panose="020B0604030504040204" pitchFamily="34" charset="-128"/>
                <a:ea typeface="Meiryo" panose="020B0604030504040204" pitchFamily="34" charset="-128"/>
              </a:rPr>
              <a:t>Inverse Document Frequency</a:t>
            </a:r>
            <a:r>
              <a:rPr lang="zh-TW" altLang="en-US" sz="16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）</a:t>
            </a:r>
            <a:r>
              <a:rPr lang="en-US" altLang="zh-TW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br>
              <a:rPr lang="en-US" altLang="zh-TW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sz="2400" b="1" dirty="0" smtClean="0">
                <a:latin typeface="Meiryo" panose="020B0604030504040204" pitchFamily="34" charset="-128"/>
                <a:ea typeface="Meiryo" panose="020B0604030504040204" pitchFamily="34" charset="-128"/>
              </a:rPr>
              <a:t>逆</a:t>
            </a:r>
            <a:r>
              <a:rPr lang="zh-TW" alt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文檔頻率：</a:t>
            </a:r>
            <a:endParaRPr lang="en-US" altLang="zh-TW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  <a:t/>
            </a:r>
            <a:b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sz="24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計算</a:t>
            </a:r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方法為</a:t>
            </a:r>
            <a:endParaRPr lang="en-US" altLang="zh-TW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zh-TW" sz="24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  <a:t/>
            </a:r>
            <a:br>
              <a:rPr lang="en-US" altLang="zh-TW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總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文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章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數目 除以 包含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該詞語之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文章的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數目</a:t>
            </a:r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，</a:t>
            </a:r>
            <a:endParaRPr lang="en-US" altLang="zh-TW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再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將得到的商取對數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flipV="1">
            <a:off x="8171936" y="4273033"/>
            <a:ext cx="206191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741582"/>
              </p:ext>
            </p:extLst>
          </p:nvPr>
        </p:nvGraphicFramePr>
        <p:xfrm>
          <a:off x="8144377" y="4105052"/>
          <a:ext cx="2901533" cy="104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5" imgW="1447800" imgH="520700" progId="Equation.DSMT4">
                  <p:embed/>
                </p:oleObj>
              </mc:Choice>
              <mc:Fallback>
                <p:oleObj name="Equation" r:id="rId5" imgW="1447800" imgH="520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4377" y="4105052"/>
                        <a:ext cx="2901533" cy="10498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9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TF-IDF</a:t>
            </a:r>
            <a:r>
              <a:rPr lang="zh-TW" altLang="en-US" dirty="0"/>
              <a:t> 詞頻分析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023108" cy="4351338"/>
          </a:xfrm>
        </p:spPr>
        <p:txBody>
          <a:bodyPr/>
          <a:lstStyle/>
          <a:p>
            <a:r>
              <a:rPr lang="zh-TW" altLang="en-US" dirty="0" smtClean="0"/>
              <a:t>範例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結果呈現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sz="2400" dirty="0" smtClean="0"/>
              <a:t>原本文章內，形容詞有</a:t>
            </a:r>
            <a:r>
              <a:rPr lang="en-US" altLang="zh-TW" sz="2400" dirty="0" smtClean="0">
                <a:solidFill>
                  <a:srgbClr val="FF0000"/>
                </a:solidFill>
              </a:rPr>
              <a:t>36</a:t>
            </a:r>
            <a:r>
              <a:rPr lang="zh-TW" altLang="en-US" sz="2400" dirty="0" smtClean="0"/>
              <a:t>個。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zh-TW" altLang="en-US" sz="2400" dirty="0" smtClean="0"/>
              <a:t>經過</a:t>
            </a:r>
            <a:r>
              <a:rPr lang="en-US" altLang="zh-TW" sz="2400" dirty="0" smtClean="0"/>
              <a:t>TF-IDF</a:t>
            </a:r>
            <a:r>
              <a:rPr lang="zh-TW" altLang="en-US" sz="2400" dirty="0" smtClean="0"/>
              <a:t>比對之後，可過濾出較重要的</a:t>
            </a:r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r>
              <a:rPr lang="zh-TW" altLang="en-US" sz="2400" dirty="0" smtClean="0"/>
              <a:t>個。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400" dirty="0" smtClean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16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7861308" y="365125"/>
            <a:ext cx="3918115" cy="6276631"/>
            <a:chOff x="7861308" y="365125"/>
            <a:chExt cx="3918115" cy="627663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1456" b="28289"/>
            <a:stretch/>
          </p:blipFill>
          <p:spPr>
            <a:xfrm>
              <a:off x="8042541" y="487048"/>
              <a:ext cx="3736882" cy="6154708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7861308" y="365125"/>
              <a:ext cx="1696995" cy="4036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10011858" y="365125"/>
              <a:ext cx="1696995" cy="4036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73540" y="3561988"/>
            <a:ext cx="7287768" cy="3079768"/>
            <a:chOff x="573540" y="3561988"/>
            <a:chExt cx="7287768" cy="307976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40" y="3561988"/>
              <a:ext cx="7287768" cy="3079768"/>
            </a:xfrm>
            <a:prstGeom prst="rect">
              <a:avLst/>
            </a:prstGeom>
          </p:spPr>
        </p:pic>
        <p:sp>
          <p:nvSpPr>
            <p:cNvPr id="11" name="橢圓 10"/>
            <p:cNvSpPr/>
            <p:nvPr/>
          </p:nvSpPr>
          <p:spPr>
            <a:xfrm>
              <a:off x="772193" y="6366802"/>
              <a:ext cx="635983" cy="27495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893601" y="5650725"/>
              <a:ext cx="635983" cy="27495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6758465" y="4550396"/>
              <a:ext cx="382999" cy="28677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401171" y="5464511"/>
              <a:ext cx="635983" cy="27495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4814868" y="4550395"/>
              <a:ext cx="382999" cy="28677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28411" y="4213875"/>
            <a:ext cx="6783325" cy="2694025"/>
            <a:chOff x="628411" y="4213875"/>
            <a:chExt cx="6783325" cy="2694025"/>
          </a:xfrm>
        </p:grpSpPr>
        <p:sp>
          <p:nvSpPr>
            <p:cNvPr id="8" name="十字形 7"/>
            <p:cNvSpPr/>
            <p:nvPr/>
          </p:nvSpPr>
          <p:spPr>
            <a:xfrm rot="18790471">
              <a:off x="4547157" y="4236084"/>
              <a:ext cx="918420" cy="923544"/>
            </a:xfrm>
            <a:prstGeom prst="plus">
              <a:avLst>
                <a:gd name="adj" fmla="val 4561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十字形 18"/>
            <p:cNvSpPr/>
            <p:nvPr/>
          </p:nvSpPr>
          <p:spPr>
            <a:xfrm rot="18790471">
              <a:off x="6490754" y="4211313"/>
              <a:ext cx="918420" cy="923544"/>
            </a:xfrm>
            <a:prstGeom prst="plus">
              <a:avLst>
                <a:gd name="adj" fmla="val 4561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十字形 19"/>
            <p:cNvSpPr/>
            <p:nvPr/>
          </p:nvSpPr>
          <p:spPr>
            <a:xfrm rot="18790471">
              <a:off x="630973" y="5986918"/>
              <a:ext cx="918420" cy="923544"/>
            </a:xfrm>
            <a:prstGeom prst="plus">
              <a:avLst>
                <a:gd name="adj" fmla="val 4561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38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</a:t>
            </a:r>
            <a:r>
              <a:rPr lang="zh-TW" altLang="en-US" dirty="0" smtClean="0"/>
              <a:t>過程：</a:t>
            </a:r>
            <a:r>
              <a:rPr lang="zh-TW" altLang="en-US" sz="4000" dirty="0" smtClean="0"/>
              <a:t>文章標</a:t>
            </a:r>
            <a:r>
              <a:rPr lang="zh-TW" altLang="en-US" sz="4000" dirty="0"/>
              <a:t>題</a:t>
            </a:r>
            <a:r>
              <a:rPr lang="zh-TW" altLang="en-US" sz="4000" dirty="0" smtClean="0"/>
              <a:t>→分詞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3200" dirty="0" smtClean="0">
                <a:solidFill>
                  <a:srgbClr val="FF0000"/>
                </a:solidFill>
                <a:cs typeface="Meiryo" panose="020B0604030504040204" pitchFamily="34" charset="-128"/>
              </a:rPr>
              <a:t>店家 </a:t>
            </a:r>
            <a:r>
              <a:rPr lang="zh-TW" altLang="en-US" sz="3200" dirty="0">
                <a:solidFill>
                  <a:schemeClr val="accent3">
                    <a:lumMod val="50000"/>
                  </a:schemeClr>
                </a:solidFill>
                <a:cs typeface="Meiryo" panose="020B0604030504040204" pitchFamily="34" charset="-128"/>
              </a:rPr>
              <a:t>地區</a:t>
            </a:r>
            <a:r>
              <a:rPr lang="zh-TW" altLang="en-US" sz="3200" dirty="0"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rgbClr val="7030A0"/>
                </a:solidFill>
                <a:cs typeface="Meiryo" panose="020B0604030504040204" pitchFamily="34" charset="-128"/>
              </a:rPr>
              <a:t>類別</a:t>
            </a:r>
            <a:r>
              <a:rPr lang="zh-TW" altLang="en-US" dirty="0" smtClean="0">
                <a:cs typeface="Meiryo" panose="020B0604030504040204" pitchFamily="34" charset="-128"/>
              </a:rPr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22296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先建立</a:t>
            </a:r>
            <a:r>
              <a:rPr lang="zh-TW" altLang="en-US" sz="2800" b="1" dirty="0" smtClean="0"/>
              <a:t>地區清單</a:t>
            </a:r>
            <a:r>
              <a:rPr lang="zh-TW" altLang="en-US" sz="2800" dirty="0" smtClean="0"/>
              <a:t>、</a:t>
            </a:r>
            <a:r>
              <a:rPr lang="zh-TW" altLang="en-US" sz="2800" b="1" dirty="0" smtClean="0"/>
              <a:t>類別清單</a:t>
            </a:r>
            <a:r>
              <a:rPr lang="zh-TW" altLang="en-US" sz="2800" dirty="0" smtClean="0"/>
              <a:t>，用來找尋相對應的資料。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將標題做</a:t>
            </a:r>
            <a:r>
              <a:rPr lang="zh-TW" altLang="en-US" sz="2800" b="1" dirty="0" smtClean="0"/>
              <a:t>斷詞</a:t>
            </a:r>
            <a:r>
              <a:rPr lang="zh-TW" altLang="en-US" sz="2800" dirty="0" smtClean="0"/>
              <a:t>處理，與地區和類別清單進行比對，可找出</a:t>
            </a:r>
            <a:r>
              <a:rPr lang="zh-TW" altLang="en-US" sz="2800" b="1" dirty="0" smtClean="0"/>
              <a:t>地區</a:t>
            </a:r>
            <a:r>
              <a:rPr lang="zh-TW" altLang="en-US" sz="2800" dirty="0" smtClean="0"/>
              <a:t>與</a:t>
            </a:r>
            <a:r>
              <a:rPr lang="zh-TW" altLang="en-US" sz="2800" b="1" dirty="0" smtClean="0"/>
              <a:t>餐廳類別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例如：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>
                <a:solidFill>
                  <a:srgbClr val="00B050"/>
                </a:solidFill>
              </a:rPr>
              <a:t>[</a:t>
            </a:r>
            <a:r>
              <a:rPr lang="zh-TW" altLang="en-US" sz="2800" dirty="0" smtClean="0">
                <a:solidFill>
                  <a:srgbClr val="00B050"/>
                </a:solidFill>
              </a:rPr>
              <a:t>食記</a:t>
            </a:r>
            <a:r>
              <a:rPr lang="en-US" altLang="zh-TW" sz="2800" dirty="0" smtClean="0">
                <a:solidFill>
                  <a:srgbClr val="00B050"/>
                </a:solidFill>
              </a:rPr>
              <a:t>][</a:t>
            </a:r>
            <a:r>
              <a:rPr lang="zh-TW" altLang="en-US" sz="2800" dirty="0" smtClean="0">
                <a:solidFill>
                  <a:srgbClr val="00B050"/>
                </a:solidFill>
              </a:rPr>
              <a:t>東</a:t>
            </a:r>
            <a:r>
              <a:rPr lang="zh-TW" altLang="en-US" sz="2800" dirty="0">
                <a:solidFill>
                  <a:srgbClr val="00B050"/>
                </a:solidFill>
              </a:rPr>
              <a:t>區</a:t>
            </a:r>
            <a:r>
              <a:rPr lang="en-US" altLang="zh-TW" sz="2800" dirty="0" smtClean="0">
                <a:solidFill>
                  <a:srgbClr val="00B050"/>
                </a:solidFill>
              </a:rPr>
              <a:t>]</a:t>
            </a:r>
            <a:r>
              <a:rPr lang="zh-TW" altLang="en-US" sz="2800" dirty="0" smtClean="0">
                <a:solidFill>
                  <a:srgbClr val="00B050"/>
                </a:solidFill>
              </a:rPr>
              <a:t> 覺丸拉麵</a:t>
            </a:r>
            <a:endParaRPr lang="en-US" altLang="zh-TW" sz="2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/>
              <a:t>→ 食記  東區  覺丸  拉麵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/>
              <a:t>→</a:t>
            </a:r>
            <a:r>
              <a:rPr lang="zh-TW" altLang="en-US" sz="2800" dirty="0" smtClean="0">
                <a:solidFill>
                  <a:schemeClr val="accent5">
                    <a:lumMod val="75000"/>
                  </a:schemeClr>
                </a:solidFill>
              </a:rPr>
              <a:t>東區</a:t>
            </a:r>
            <a:r>
              <a:rPr lang="zh-TW" altLang="en-US" sz="2800" dirty="0" smtClean="0"/>
              <a:t>在</a:t>
            </a:r>
            <a:r>
              <a:rPr lang="zh-TW" altLang="en-US" sz="2800" b="1" dirty="0"/>
              <a:t>地區</a:t>
            </a:r>
            <a:r>
              <a:rPr lang="zh-TW" altLang="en-US" sz="2800" b="1" dirty="0" smtClean="0"/>
              <a:t>清單</a:t>
            </a:r>
            <a:r>
              <a:rPr lang="zh-TW" altLang="en-US" sz="2800" dirty="0" smtClean="0"/>
              <a:t>裡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 smtClean="0"/>
              <a:t>→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拉</a:t>
            </a:r>
            <a:r>
              <a:rPr lang="zh-TW" altLang="en-US" sz="2800" dirty="0">
                <a:solidFill>
                  <a:schemeClr val="accent2">
                    <a:lumMod val="75000"/>
                  </a:schemeClr>
                </a:solidFill>
              </a:rPr>
              <a:t>麵</a:t>
            </a:r>
            <a:r>
              <a:rPr lang="zh-TW" altLang="en-US" sz="2800" dirty="0" smtClean="0"/>
              <a:t>在</a:t>
            </a:r>
            <a:r>
              <a:rPr lang="zh-TW" altLang="en-US" sz="2800" b="1" dirty="0" smtClean="0"/>
              <a:t>類</a:t>
            </a:r>
            <a:r>
              <a:rPr lang="zh-TW" altLang="en-US" sz="2800" b="1" dirty="0"/>
              <a:t>別</a:t>
            </a:r>
            <a:r>
              <a:rPr lang="zh-TW" altLang="en-US" sz="2800" b="1" dirty="0" smtClean="0"/>
              <a:t>清單</a:t>
            </a:r>
            <a:r>
              <a:rPr lang="zh-TW" altLang="en-US" sz="2800" dirty="0" smtClean="0"/>
              <a:t>裡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 descr="title_all - List (40 element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6857" r="4096" b="24293"/>
          <a:stretch/>
        </p:blipFill>
        <p:spPr>
          <a:xfrm>
            <a:off x="6400801" y="1690688"/>
            <a:ext cx="5500370" cy="45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處理</a:t>
            </a:r>
            <a:r>
              <a:rPr lang="zh-TW" altLang="en-US" dirty="0" smtClean="0"/>
              <a:t>過程：</a:t>
            </a:r>
            <a:r>
              <a:rPr lang="zh-TW" altLang="en-US" sz="4000" dirty="0" smtClean="0"/>
              <a:t>文章內容</a:t>
            </a:r>
            <a:r>
              <a:rPr lang="zh-TW" altLang="en-US" sz="4000" dirty="0"/>
              <a:t>→分詞→詞頻列表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3200" dirty="0" smtClean="0">
                <a:solidFill>
                  <a:schemeClr val="accent3">
                    <a:lumMod val="50000"/>
                  </a:schemeClr>
                </a:solidFill>
                <a:cs typeface="Meiryo" panose="020B0604030504040204" pitchFamily="34" charset="-128"/>
              </a:rPr>
              <a:t>地區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rgbClr val="7030A0"/>
                </a:solidFill>
                <a:cs typeface="Meiryo" panose="020B0604030504040204" pitchFamily="34" charset="-128"/>
              </a:rPr>
              <a:t>類別 </a:t>
            </a:r>
            <a:r>
              <a:rPr lang="zh-TW" altLang="en-US" sz="3200" dirty="0" smtClean="0">
                <a:solidFill>
                  <a:schemeClr val="accent5">
                    <a:lumMod val="75000"/>
                  </a:schemeClr>
                </a:solidFill>
                <a:cs typeface="Meiryo" panose="020B0604030504040204" pitchFamily="34" charset="-128"/>
              </a:rPr>
              <a:t>冷氣</a:t>
            </a:r>
            <a:r>
              <a:rPr lang="zh-TW" altLang="en-US" sz="3200" dirty="0" smtClean="0">
                <a:solidFill>
                  <a:srgbClr val="7030A0"/>
                </a:solidFill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50000"/>
                  </a:schemeClr>
                </a:solidFill>
                <a:cs typeface="Meiryo" panose="020B0604030504040204" pitchFamily="34" charset="-128"/>
              </a:rPr>
              <a:t>形容詞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cs typeface="Meiryo" panose="020B0604030504040204" pitchFamily="34" charset="-128"/>
              </a:rPr>
              <a:t>一句話</a:t>
            </a:r>
            <a:r>
              <a:rPr lang="zh-TW" altLang="en-US" sz="3200" dirty="0" smtClean="0">
                <a:solidFill>
                  <a:srgbClr val="C00000"/>
                </a:solidFill>
                <a:cs typeface="Meiryo" panose="020B0604030504040204" pitchFamily="34" charset="-128"/>
              </a:rPr>
              <a:t>形容</a:t>
            </a:r>
            <a:r>
              <a:rPr lang="zh-TW" altLang="en-US" dirty="0" smtClean="0">
                <a:cs typeface="Meiryo" panose="020B0604030504040204" pitchFamily="34" charset="-128"/>
              </a:rPr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5608320" cy="48958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利用</a:t>
            </a:r>
            <a:r>
              <a:rPr lang="en-US" altLang="zh-TW" sz="2800" dirty="0" err="1" smtClean="0"/>
              <a:t>Jieba</a:t>
            </a:r>
            <a:r>
              <a:rPr lang="zh-TW" altLang="en-US" sz="2800" dirty="0" smtClean="0"/>
              <a:t>將文章內容做</a:t>
            </a:r>
            <a:r>
              <a:rPr lang="zh-TW" altLang="en-US" sz="2800" b="1" dirty="0" smtClean="0"/>
              <a:t>分詞</a:t>
            </a:r>
            <a:r>
              <a:rPr lang="zh-TW" altLang="en-US" sz="2800" dirty="0" smtClean="0"/>
              <a:t>處理，</a:t>
            </a:r>
            <a:r>
              <a:rPr lang="zh-TW" altLang="en-US" sz="2800" dirty="0" smtClean="0">
                <a:sym typeface="Wingdings" panose="05000000000000000000" pitchFamily="2" charset="2"/>
              </a:rPr>
              <a:t>計算出每個詞語的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出現次數</a:t>
            </a:r>
            <a:r>
              <a:rPr lang="zh-TW" altLang="en-US" sz="2800" dirty="0" smtClean="0">
                <a:sym typeface="Wingdings" panose="05000000000000000000" pitchFamily="2" charset="2"/>
              </a:rPr>
              <a:t>，將詞語依照次數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多到少</a:t>
            </a:r>
            <a:r>
              <a:rPr lang="zh-TW" altLang="en-US" sz="2800" dirty="0" smtClean="0">
                <a:sym typeface="Wingdings" panose="05000000000000000000" pitchFamily="2" charset="2"/>
              </a:rPr>
              <a:t>進行排列。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存下兩種清單</a:t>
            </a:r>
            <a:r>
              <a:rPr lang="zh-TW" altLang="en-US" sz="2800" dirty="0">
                <a:sym typeface="Wingdings" panose="05000000000000000000" pitchFamily="2" charset="2"/>
              </a:rPr>
              <a:t>：</a:t>
            </a:r>
            <a:r>
              <a:rPr lang="en-US" altLang="zh-TW" sz="2800" dirty="0">
                <a:sym typeface="Wingdings" panose="05000000000000000000" pitchFamily="2" charset="2"/>
              </a:rPr>
              <a:t/>
            </a:r>
            <a:br>
              <a:rPr lang="en-US" altLang="zh-TW" sz="2800" dirty="0">
                <a:sym typeface="Wingdings" panose="05000000000000000000" pitchFamily="2" charset="2"/>
              </a:rPr>
            </a:br>
            <a:r>
              <a:rPr lang="en-US" altLang="zh-TW" sz="2800" dirty="0">
                <a:sym typeface="Wingdings" panose="05000000000000000000" pitchFamily="2" charset="2"/>
              </a:rPr>
              <a:t>(1)</a:t>
            </a:r>
            <a:r>
              <a:rPr lang="zh-TW" altLang="en-US" sz="2800" dirty="0">
                <a:sym typeface="Wingdings" panose="05000000000000000000" pitchFamily="2" charset="2"/>
              </a:rPr>
              <a:t> 所有詞語清單</a:t>
            </a:r>
            <a:r>
              <a:rPr lang="en-US" altLang="zh-TW" sz="2800" dirty="0">
                <a:sym typeface="Wingdings" panose="05000000000000000000" pitchFamily="2" charset="2"/>
              </a:rPr>
              <a:t/>
            </a:r>
            <a:br>
              <a:rPr lang="en-US" altLang="zh-TW" sz="2800" dirty="0">
                <a:sym typeface="Wingdings" panose="05000000000000000000" pitchFamily="2" charset="2"/>
              </a:rPr>
            </a:br>
            <a:r>
              <a:rPr lang="en-US" altLang="zh-TW" sz="2800" dirty="0">
                <a:sym typeface="Wingdings" panose="05000000000000000000" pitchFamily="2" charset="2"/>
              </a:rPr>
              <a:t>(2)</a:t>
            </a:r>
            <a:r>
              <a:rPr lang="zh-TW" altLang="en-US" sz="2800" dirty="0">
                <a:sym typeface="Wingdings" panose="05000000000000000000" pitchFamily="2" charset="2"/>
              </a:rPr>
              <a:t> 形容詞</a:t>
            </a:r>
            <a:r>
              <a:rPr lang="zh-TW" altLang="en-US" sz="2800" dirty="0" smtClean="0">
                <a:sym typeface="Wingdings" panose="05000000000000000000" pitchFamily="2" charset="2"/>
              </a:rPr>
              <a:t>清單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sym typeface="Wingdings" panose="05000000000000000000" pitchFamily="2" charset="2"/>
              </a:rPr>
              <a:t>利用排序好的</a:t>
            </a:r>
            <a:r>
              <a:rPr lang="en-US" altLang="zh-TW" sz="2800" dirty="0" smtClean="0">
                <a:sym typeface="Wingdings" panose="05000000000000000000" pitchFamily="2" charset="2"/>
              </a:rPr>
              <a:t>(1)</a:t>
            </a:r>
            <a:r>
              <a:rPr lang="zh-TW" altLang="en-US" sz="2800" dirty="0" smtClean="0">
                <a:sym typeface="Wingdings" panose="05000000000000000000" pitchFamily="2" charset="2"/>
              </a:rPr>
              <a:t>找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地區</a:t>
            </a:r>
            <a:r>
              <a:rPr lang="zh-TW" altLang="en-US" sz="2800" dirty="0" smtClean="0">
                <a:sym typeface="Wingdings" panose="05000000000000000000" pitchFamily="2" charset="2"/>
              </a:rPr>
              <a:t>、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類別</a:t>
            </a:r>
            <a:r>
              <a:rPr lang="zh-TW" altLang="en-US" sz="2800" dirty="0" smtClean="0">
                <a:sym typeface="Wingdings" panose="05000000000000000000" pitchFamily="2" charset="2"/>
              </a:rPr>
              <a:t>。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sym typeface="Wingdings" panose="05000000000000000000" pitchFamily="2" charset="2"/>
              </a:rPr>
              <a:t>利用排序好的</a:t>
            </a:r>
            <a:r>
              <a:rPr lang="en-US" altLang="zh-TW" sz="2800" dirty="0" smtClean="0">
                <a:sym typeface="Wingdings" panose="05000000000000000000" pitchFamily="2" charset="2"/>
              </a:rPr>
              <a:t>(2)</a:t>
            </a:r>
            <a:r>
              <a:rPr lang="zh-TW" altLang="en-US" sz="2800" dirty="0" smtClean="0">
                <a:sym typeface="Wingdings" panose="05000000000000000000" pitchFamily="2" charset="2"/>
              </a:rPr>
              <a:t>找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常出現形容詞</a:t>
            </a:r>
            <a:r>
              <a:rPr lang="zh-TW" altLang="en-US" sz="2800" dirty="0" smtClean="0">
                <a:sym typeface="Wingdings" panose="05000000000000000000" pitchFamily="2" charset="2"/>
              </a:rPr>
              <a:t>，製作成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一句話形容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 startAt="2"/>
            </a:pP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 descr="aclist_rank - List (56 element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6475" r="72025" b="27175"/>
          <a:stretch/>
        </p:blipFill>
        <p:spPr>
          <a:xfrm>
            <a:off x="7332618" y="1232076"/>
            <a:ext cx="1588769" cy="51242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圖片 6" descr="28 - List (29 elements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6603" r="70734" b="27174"/>
          <a:stretch/>
        </p:blipFill>
        <p:spPr>
          <a:xfrm>
            <a:off x="9552205" y="1233836"/>
            <a:ext cx="1679675" cy="51225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6919746" y="6457890"/>
            <a:ext cx="2193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(1)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 所有詞語清單</a:t>
            </a:r>
            <a:endParaRPr lang="zh-TW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23667" y="6457890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(2) 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形容詞清單</a:t>
            </a:r>
            <a:endParaRPr lang="zh-TW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1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17714"/>
            <a:ext cx="10515600" cy="1607909"/>
          </a:xfrm>
        </p:spPr>
        <p:txBody>
          <a:bodyPr>
            <a:normAutofit/>
          </a:bodyPr>
          <a:lstStyle/>
          <a:p>
            <a:r>
              <a:rPr lang="zh-TW" altLang="en-US" dirty="0"/>
              <a:t>處理</a:t>
            </a:r>
            <a:r>
              <a:rPr lang="zh-TW" altLang="en-US" dirty="0" smtClean="0"/>
              <a:t>過程：</a:t>
            </a:r>
            <a:r>
              <a:rPr lang="en-US" altLang="zh-TW" dirty="0" smtClean="0"/>
              <a:t> </a:t>
            </a:r>
            <a:r>
              <a:rPr lang="zh-TW" altLang="en-US" sz="4000" dirty="0" smtClean="0"/>
              <a:t>文章內容→句子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3200" dirty="0" smtClean="0">
                <a:solidFill>
                  <a:srgbClr val="FF0000"/>
                </a:solidFill>
                <a:cs typeface="Meiryo" panose="020B0604030504040204" pitchFamily="34" charset="-128"/>
              </a:rPr>
              <a:t>店家 </a:t>
            </a:r>
            <a:r>
              <a:rPr lang="zh-TW" altLang="en-US" sz="3200" dirty="0" smtClean="0">
                <a:solidFill>
                  <a:schemeClr val="accent4">
                    <a:lumMod val="75000"/>
                  </a:schemeClr>
                </a:solidFill>
                <a:cs typeface="Meiryo" panose="020B0604030504040204" pitchFamily="34" charset="-128"/>
              </a:rPr>
              <a:t>價位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  <a:cs typeface="Meiryo" panose="020B0604030504040204" pitchFamily="34" charset="-128"/>
              </a:rPr>
              <a:t>營業時間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chemeClr val="accent1">
                    <a:lumMod val="75000"/>
                  </a:schemeClr>
                </a:solidFill>
                <a:cs typeface="Meiryo" panose="020B0604030504040204" pitchFamily="34" charset="-128"/>
              </a:rPr>
              <a:t>圖文連結 </a:t>
            </a:r>
            <a:r>
              <a:rPr lang="zh-TW" altLang="en-US" sz="3200" dirty="0" smtClean="0">
                <a:solidFill>
                  <a:srgbClr val="7030A0"/>
                </a:solidFill>
                <a:cs typeface="Meiryo" panose="020B0604030504040204" pitchFamily="34" charset="-128"/>
              </a:rPr>
              <a:t>地址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75000"/>
                  </a:schemeClr>
                </a:solidFill>
                <a:cs typeface="Meiryo" panose="020B0604030504040204" pitchFamily="34" charset="-128"/>
              </a:rPr>
              <a:t>電話</a:t>
            </a:r>
            <a:r>
              <a:rPr lang="zh-TW" altLang="en-US" sz="3200" dirty="0" smtClean="0">
                <a:cs typeface="Meiryo" panose="020B0604030504040204" pitchFamily="34" charset="-128"/>
              </a:rPr>
              <a:t>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5416401" cy="47811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先將文章內容切成</a:t>
            </a:r>
            <a:r>
              <a:rPr lang="zh-TW" altLang="en-US" sz="2800" b="1" dirty="0" smtClean="0"/>
              <a:t>句子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設定要查找的欄位之關鍵字，例如： </a:t>
            </a:r>
            <a:r>
              <a:rPr lang="zh-TW" altLang="en-US" sz="2800" b="1" dirty="0" smtClean="0"/>
              <a:t>餐廳名稱</a:t>
            </a:r>
            <a:r>
              <a:rPr lang="en-US" altLang="zh-TW" sz="2800" dirty="0" smtClean="0"/>
              <a:t>,</a:t>
            </a:r>
            <a:r>
              <a:rPr lang="zh-TW" altLang="en-US" sz="2800" b="1" dirty="0" smtClean="0"/>
              <a:t>地址</a:t>
            </a:r>
            <a:r>
              <a:rPr lang="en-US" altLang="zh-TW" sz="2800" dirty="0" smtClean="0"/>
              <a:t>,</a:t>
            </a:r>
            <a:r>
              <a:rPr lang="zh-TW" altLang="en-US" sz="2800" b="1" dirty="0" smtClean="0"/>
              <a:t>電話</a:t>
            </a:r>
            <a:r>
              <a:rPr lang="en-US" altLang="zh-TW" sz="28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將含有</a:t>
            </a:r>
            <a:r>
              <a:rPr lang="zh-TW" altLang="en-US" sz="2800" b="1" dirty="0" smtClean="0"/>
              <a:t>關鍵字</a:t>
            </a:r>
            <a:r>
              <a:rPr lang="zh-TW" altLang="en-US" sz="2800" dirty="0" smtClean="0"/>
              <a:t>的句子再進行分析，分別存成各個欄位。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 descr="sentence - List (57 elements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t="6237" r="3709" b="27351"/>
          <a:stretch/>
        </p:blipFill>
        <p:spPr>
          <a:xfrm>
            <a:off x="6318283" y="1595632"/>
            <a:ext cx="5793163" cy="47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200" dirty="0"/>
              <a:t>美食廢人的</a:t>
            </a:r>
            <a:r>
              <a:rPr lang="zh-TW" altLang="en-US" sz="3200" dirty="0" smtClean="0"/>
              <a:t>由來</a:t>
            </a:r>
            <a:endParaRPr lang="en-US" altLang="zh-TW" sz="3200" dirty="0" smtClean="0"/>
          </a:p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zh-TW" altLang="en-US" sz="3200" dirty="0" smtClean="0"/>
              <a:t>人工智慧相關應用技術</a:t>
            </a:r>
            <a:endParaRPr lang="en-US" altLang="zh-TW" sz="3200" dirty="0" smtClean="0"/>
          </a:p>
          <a:p>
            <a:pPr marL="0" indent="0" algn="ctr">
              <a:buNone/>
            </a:pPr>
            <a:endParaRPr lang="en-US" altLang="zh-TW" sz="3200" dirty="0" smtClean="0"/>
          </a:p>
          <a:p>
            <a:pPr marL="0" indent="0" algn="ctr">
              <a:buNone/>
            </a:pPr>
            <a:r>
              <a:rPr lang="zh-TW" altLang="en-US" sz="3200" dirty="0" smtClean="0"/>
              <a:t>成果展現</a:t>
            </a:r>
            <a:endParaRPr lang="en-US" altLang="zh-TW" sz="3200" dirty="0" smtClean="0"/>
          </a:p>
          <a:p>
            <a:pPr marL="0" indent="0" algn="ctr">
              <a:buNone/>
            </a:pPr>
            <a:endParaRPr lang="en-US" altLang="zh-TW" sz="3200" dirty="0" smtClean="0"/>
          </a:p>
          <a:p>
            <a:pPr marL="0" indent="0" algn="ctr">
              <a:buNone/>
            </a:pPr>
            <a:r>
              <a:rPr lang="zh-TW" altLang="en-US" sz="3200" dirty="0" smtClean="0"/>
              <a:t>結論與</a:t>
            </a:r>
            <a:r>
              <a:rPr lang="zh-TW" altLang="en-US" sz="3200" dirty="0"/>
              <a:t>心得</a:t>
            </a:r>
            <a:endParaRPr 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3" t="37527" r="56285" b="34778"/>
          <a:stretch/>
        </p:blipFill>
        <p:spPr>
          <a:xfrm>
            <a:off x="3502152" y="1508760"/>
            <a:ext cx="999582" cy="8686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26741" r="74595" b="57417"/>
          <a:stretch/>
        </p:blipFill>
        <p:spPr>
          <a:xfrm>
            <a:off x="3188208" y="2834323"/>
            <a:ext cx="771144" cy="5714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6" t="21125" r="39413" b="47682"/>
          <a:stretch/>
        </p:blipFill>
        <p:spPr>
          <a:xfrm>
            <a:off x="4001943" y="3835814"/>
            <a:ext cx="1097280" cy="882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3" t="25865" r="22471" b="53237"/>
          <a:stretch/>
        </p:blipFill>
        <p:spPr>
          <a:xfrm>
            <a:off x="4102527" y="5120020"/>
            <a:ext cx="896112" cy="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4" y="2360472"/>
            <a:ext cx="6324600" cy="1971675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9552694-E0BC-4A31-87A4-9BD2E20329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6" t="9175" r="39612" b="47972"/>
          <a:stretch/>
        </p:blipFill>
        <p:spPr>
          <a:xfrm>
            <a:off x="241456" y="5699527"/>
            <a:ext cx="950035" cy="9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7756" r="2378" b="10239"/>
          <a:stretch/>
        </p:blipFill>
        <p:spPr>
          <a:xfrm>
            <a:off x="0" y="195263"/>
            <a:ext cx="12195821" cy="57626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68006" y="4348861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Media Block</a:t>
            </a:r>
            <a:br>
              <a:rPr lang="en-US" altLang="zh-TW" dirty="0" smtClean="0"/>
            </a:br>
            <a:r>
              <a:rPr lang="en-US" altLang="zh-TW" dirty="0" smtClean="0"/>
              <a:t>     </a:t>
            </a:r>
            <a:r>
              <a:rPr lang="en-US" altLang="zh-TW" sz="3600" dirty="0" smtClean="0"/>
              <a:t>--Slider Block</a:t>
            </a:r>
            <a:endParaRPr lang="en-US" sz="3600" dirty="0"/>
          </a:p>
        </p:txBody>
      </p:sp>
      <p:sp>
        <p:nvSpPr>
          <p:cNvPr id="5" name="橢圓 4"/>
          <p:cNvSpPr/>
          <p:nvPr/>
        </p:nvSpPr>
        <p:spPr>
          <a:xfrm>
            <a:off x="1000125" y="1724025"/>
            <a:ext cx="3171825" cy="2524125"/>
          </a:xfrm>
          <a:prstGeom prst="ellipse">
            <a:avLst/>
          </a:prstGeom>
          <a:noFill/>
          <a:ln w="57150">
            <a:solidFill>
              <a:srgbClr val="F87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6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b="1"/>
          <a:stretch/>
        </p:blipFill>
        <p:spPr>
          <a:xfrm>
            <a:off x="0" y="136525"/>
            <a:ext cx="12200709" cy="58293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81125" y="4537075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Menu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6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51057" y="3041202"/>
            <a:ext cx="3115962" cy="775597"/>
          </a:xfr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zh-TW" altLang="en-US" sz="4800" b="1" spc="600" dirty="0"/>
              <a:t>結果呈現</a:t>
            </a:r>
            <a:endParaRPr lang="en-US" sz="4800" b="1" spc="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9552694-E0BC-4A31-87A4-9BD2E2032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7" t="9745" r="20371" b="47402"/>
          <a:stretch/>
        </p:blipFill>
        <p:spPr>
          <a:xfrm>
            <a:off x="3095409" y="2306760"/>
            <a:ext cx="1755648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美食廢人 </a:t>
            </a:r>
            <a:r>
              <a:rPr lang="en-US" altLang="zh-TW" dirty="0" smtClean="0"/>
              <a:t>(FB</a:t>
            </a:r>
            <a:r>
              <a:rPr lang="zh-TW" altLang="en-US" dirty="0" smtClean="0"/>
              <a:t>對話框</a:t>
            </a:r>
            <a:r>
              <a:rPr lang="en-US" altLang="zh-TW" dirty="0" smtClean="0"/>
              <a:t>)</a:t>
            </a:r>
            <a:endParaRPr lang="en-US" dirty="0"/>
          </a:p>
        </p:txBody>
      </p:sp>
      <p:pic>
        <p:nvPicPr>
          <p:cNvPr id="9" name="974C3D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825625"/>
            <a:ext cx="9906000" cy="4351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9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美食廢人的發想，是來自我們日常會遇到的問題。</a:t>
            </a:r>
            <a:endParaRPr lang="en-US" altLang="zh-TW" sz="2800" dirty="0" smtClean="0"/>
          </a:p>
          <a:p>
            <a:r>
              <a:rPr lang="zh-TW" altLang="en-US" sz="2800" dirty="0" smtClean="0"/>
              <a:t>在製作美食廢人的過程中，曾遇到許多困境，但花時間逐一克服後，覺得收穫良多。</a:t>
            </a:r>
            <a:endParaRPr lang="en-US" altLang="zh-TW" sz="2800" dirty="0" smtClean="0"/>
          </a:p>
          <a:p>
            <a:r>
              <a:rPr lang="zh-TW" altLang="en-US" sz="2800" dirty="0" smtClean="0"/>
              <a:t>從零到ㄧ的過程，是如此令人雀躍。</a:t>
            </a:r>
            <a:endParaRPr lang="en-US" altLang="zh-TW" sz="2800" dirty="0" smtClean="0"/>
          </a:p>
          <a:p>
            <a:r>
              <a:rPr lang="zh-TW" altLang="en-US" sz="2800" dirty="0" smtClean="0"/>
              <a:t>感謝老師的指導與修</a:t>
            </a:r>
            <a:r>
              <a:rPr lang="zh-TW" altLang="en-US" sz="2800" dirty="0"/>
              <a:t>課</a:t>
            </a:r>
            <a:r>
              <a:rPr lang="zh-TW" altLang="en-US" sz="2800" dirty="0" smtClean="0"/>
              <a:t>同學們的建議，讓美食廢人越來越完整</a:t>
            </a:r>
            <a:r>
              <a:rPr lang="zh-TW" altLang="en-US" sz="2800" dirty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希望美食廢人也能幫助更多人解決每天吃飯有選擇障礙的困擾。</a:t>
            </a:r>
            <a:endParaRPr lang="en-US" altLang="zh-TW" sz="2800" dirty="0" smtClean="0"/>
          </a:p>
          <a:p>
            <a:r>
              <a:rPr lang="zh-TW" altLang="en-US" sz="2800" dirty="0" smtClean="0"/>
              <a:t>記得：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只要透過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臉書對話框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，美食廢人就可以告訴你晚餐吃什麼～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趕快來試用看看吧～</a:t>
            </a:r>
            <a:r>
              <a:rPr lang="en-US" altLang="zh-TW" sz="2800" dirty="0" smtClean="0">
                <a:sym typeface="Wingdings" panose="05000000000000000000" pitchFamily="2" charset="2"/>
              </a:rPr>
              <a:t>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6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5FDAA12F-E4DD-451C-AA5A-EAEA5AA48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27051" r="6581" b="2180"/>
          <a:stretch/>
        </p:blipFill>
        <p:spPr>
          <a:xfrm>
            <a:off x="8163697" y="3437040"/>
            <a:ext cx="4028303" cy="342096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73E87872-A855-4F50-A45B-71905F370E84}"/>
              </a:ext>
            </a:extLst>
          </p:cNvPr>
          <p:cNvSpPr txBox="1"/>
          <p:nvPr/>
        </p:nvSpPr>
        <p:spPr>
          <a:xfrm>
            <a:off x="4139558" y="944087"/>
            <a:ext cx="3585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spc="600" dirty="0">
                <a:latin typeface="Meiryo" panose="020B0604030504040204" pitchFamily="34" charset="-128"/>
                <a:ea typeface="Meiryo" panose="020B0604030504040204" pitchFamily="34" charset="-128"/>
              </a:rPr>
              <a:t>謝謝</a:t>
            </a:r>
            <a:r>
              <a:rPr lang="zh-CN" altLang="en-US" sz="6000" b="1" spc="600" dirty="0">
                <a:latin typeface="Meiryo" panose="020B0604030504040204" pitchFamily="34" charset="-128"/>
                <a:ea typeface="Meiryo" panose="020B0604030504040204" pitchFamily="34" charset="-128"/>
              </a:rPr>
              <a:t>大家</a:t>
            </a:r>
            <a:endParaRPr lang="zh-TW" altLang="en-US" sz="60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DA681F9D-3C79-48D3-8818-1FE12D2F2F51}"/>
              </a:ext>
            </a:extLst>
          </p:cNvPr>
          <p:cNvSpPr/>
          <p:nvPr/>
        </p:nvSpPr>
        <p:spPr>
          <a:xfrm>
            <a:off x="4183517" y="1959751"/>
            <a:ext cx="3357194" cy="63655"/>
          </a:xfrm>
          <a:prstGeom prst="rect">
            <a:avLst/>
          </a:prstGeom>
          <a:solidFill>
            <a:srgbClr val="EA3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3" y="2973367"/>
            <a:ext cx="2999558" cy="2999558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4242486" y="2710250"/>
            <a:ext cx="4020065" cy="3525793"/>
          </a:xfrm>
          <a:prstGeom prst="wedgeEllipseCallout">
            <a:avLst>
              <a:gd name="adj1" fmla="val 53694"/>
              <a:gd name="adj2" fmla="val 4787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各位帥哥美女</a:t>
            </a:r>
            <a:r>
              <a:rPr lang="en-US" altLang="zh-TW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zh-TW" altLang="en-US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zh-TW" sz="2800" dirty="0" smtClean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歡迎試用</a:t>
            </a:r>
            <a:r>
              <a:rPr lang="zh-TW" altLang="en-US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～</a:t>
            </a:r>
            <a:endParaRPr lang="en-US" altLang="zh-TW" sz="2800" dirty="0" smtClean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跟我聊個天</a:t>
            </a:r>
            <a:r>
              <a:rPr lang="en-US" altLang="zh-TW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</a:p>
          <a:p>
            <a:r>
              <a:rPr lang="zh-TW" altLang="en-US" sz="2800" dirty="0" smtClean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我就告訴你晚餐可以吃什麼唷～</a:t>
            </a:r>
            <a:endParaRPr lang="zh-TW" altLang="en-U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99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3B144509-2008-4C22-A406-84DBB716E2AF}"/>
              </a:ext>
            </a:extLst>
          </p:cNvPr>
          <p:cNvSpPr txBox="1"/>
          <p:nvPr/>
        </p:nvSpPr>
        <p:spPr>
          <a:xfrm>
            <a:off x="4134261" y="3013502"/>
            <a:ext cx="567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美食廢人</a:t>
            </a:r>
            <a:r>
              <a:rPr lang="zh-CN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zh-TW" altLang="en-US" sz="4800" b="1" spc="600" dirty="0">
                <a:latin typeface="Meiryo" panose="020B0604030504040204" pitchFamily="34" charset="-128"/>
                <a:ea typeface="Meiryo" panose="020B0604030504040204" pitchFamily="34" charset="-128"/>
              </a:rPr>
              <a:t>由</a:t>
            </a:r>
            <a:r>
              <a:rPr lang="zh-TW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來</a:t>
            </a:r>
            <a:endParaRPr lang="en-US" altLang="zh-CN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3" t="16106" r="56285" b="25733"/>
          <a:stretch/>
        </p:blipFill>
        <p:spPr>
          <a:xfrm>
            <a:off x="2800561" y="2101363"/>
            <a:ext cx="1179965" cy="18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12" y="604171"/>
            <a:ext cx="4535493" cy="45354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70396" y="479582"/>
            <a:ext cx="5802923" cy="46600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8324" y="2637574"/>
            <a:ext cx="6410325" cy="1325563"/>
          </a:xfrm>
        </p:spPr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你是否有遇過這些問題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053584" y="3166152"/>
            <a:ext cx="3160735" cy="2875737"/>
            <a:chOff x="7053584" y="3166152"/>
            <a:chExt cx="3160735" cy="28757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584" y="3166152"/>
              <a:ext cx="3058385" cy="2875737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7423494" y="4120600"/>
              <a:ext cx="2790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中午吃甚麼</a:t>
              </a:r>
              <a:r>
                <a:rPr lang="en-US" altLang="zh-TW" sz="32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3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437708" y="3473479"/>
            <a:ext cx="3537678" cy="2875737"/>
            <a:chOff x="2437708" y="3473479"/>
            <a:chExt cx="3537678" cy="287573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37708" y="3473479"/>
              <a:ext cx="3537678" cy="2875737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899564" y="4382209"/>
              <a:ext cx="2790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solidFill>
                    <a:srgbClr val="E3BC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甚麼好吃</a:t>
              </a:r>
              <a:r>
                <a:rPr lang="zh-TW" altLang="en-US" sz="3600" dirty="0">
                  <a:solidFill>
                    <a:srgbClr val="E3BC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呢</a:t>
              </a:r>
              <a:r>
                <a:rPr lang="en-US" altLang="zh-TW" sz="3600" dirty="0" smtClean="0">
                  <a:solidFill>
                    <a:srgbClr val="E3BC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3600" dirty="0">
                <a:solidFill>
                  <a:srgbClr val="E3BC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790902" y="386009"/>
            <a:ext cx="3086423" cy="3048860"/>
            <a:chOff x="1790902" y="386009"/>
            <a:chExt cx="3086423" cy="304886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90902" y="386009"/>
              <a:ext cx="3086423" cy="304886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965554" y="1316898"/>
              <a:ext cx="2790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solidFill>
                    <a:srgbClr val="8DB27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會不會太遠</a:t>
              </a:r>
              <a:r>
                <a:rPr lang="en-US" altLang="zh-TW" sz="3600" dirty="0" smtClean="0">
                  <a:solidFill>
                    <a:srgbClr val="8DB27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3600" dirty="0">
                <a:solidFill>
                  <a:srgbClr val="8DB2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832767" y="393314"/>
            <a:ext cx="3181544" cy="2875737"/>
            <a:chOff x="5832767" y="393314"/>
            <a:chExt cx="3181544" cy="287573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0608">
              <a:off x="5832767" y="393314"/>
              <a:ext cx="2974086" cy="2875737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6223486" y="1269471"/>
              <a:ext cx="2790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solidFill>
                    <a:srgbClr val="D6926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不想踩雷</a:t>
              </a:r>
              <a:r>
                <a:rPr lang="en-US" altLang="zh-TW" sz="3600" dirty="0" smtClean="0">
                  <a:solidFill>
                    <a:srgbClr val="D6926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3600" dirty="0">
                <a:solidFill>
                  <a:srgbClr val="D692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4094290" y="-1323988"/>
            <a:ext cx="3847528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sz="595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8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吃飯皇帝大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可是我要吃什麼？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1285618" y="1655562"/>
            <a:ext cx="3874477" cy="3874477"/>
            <a:chOff x="1538332" y="1571908"/>
            <a:chExt cx="3874477" cy="3874477"/>
          </a:xfrm>
        </p:grpSpPr>
        <p:grpSp>
          <p:nvGrpSpPr>
            <p:cNvPr id="20" name="群組 19"/>
            <p:cNvGrpSpPr/>
            <p:nvPr/>
          </p:nvGrpSpPr>
          <p:grpSpPr>
            <a:xfrm>
              <a:off x="1538332" y="1571908"/>
              <a:ext cx="3874477" cy="3874477"/>
              <a:chOff x="1512021" y="1566368"/>
              <a:chExt cx="3874477" cy="3874477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021" y="1566368"/>
                <a:ext cx="3874477" cy="3874477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837592" y="2174458"/>
                <a:ext cx="2672863" cy="1140241"/>
              </a:xfrm>
              <a:prstGeom prst="rect">
                <a:avLst/>
              </a:prstGeom>
              <a:solidFill>
                <a:srgbClr val="FFD2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6200000">
                <a:off x="1520816" y="2435468"/>
                <a:ext cx="571500" cy="589085"/>
              </a:xfrm>
              <a:prstGeom prst="triangle">
                <a:avLst/>
              </a:prstGeom>
              <a:solidFill>
                <a:srgbClr val="FFD2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479431" y="3859823"/>
                <a:ext cx="2435469" cy="905608"/>
              </a:xfrm>
              <a:prstGeom prst="rect">
                <a:avLst/>
              </a:prstGeom>
              <a:solidFill>
                <a:srgbClr val="B4E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051428" y="2362529"/>
              <a:ext cx="23391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這家店好吃嗎</a:t>
              </a:r>
              <a:r>
                <a:rPr lang="zh-TW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多少</a:t>
              </a:r>
              <a:r>
                <a:rPr lang="zh-TW" altLang="en-US" sz="2400" dirty="0"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錢？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30864" y="4014427"/>
              <a:ext cx="24288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dirty="0">
                  <a:solidFill>
                    <a:srgbClr val="016AB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我查一下喔！ </a:t>
              </a:r>
              <a:endParaRPr lang="en-US" sz="2800" dirty="0">
                <a:solidFill>
                  <a:srgbClr val="016A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4941211" y="3069581"/>
            <a:ext cx="190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十分鐘後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847113" y="1498638"/>
            <a:ext cx="4125686" cy="4031401"/>
            <a:chOff x="6847113" y="1498638"/>
            <a:chExt cx="4125686" cy="4031401"/>
          </a:xfrm>
        </p:grpSpPr>
        <p:sp>
          <p:nvSpPr>
            <p:cNvPr id="11" name="矩形 10"/>
            <p:cNvSpPr/>
            <p:nvPr/>
          </p:nvSpPr>
          <p:spPr>
            <a:xfrm>
              <a:off x="8214471" y="3711831"/>
              <a:ext cx="2338754" cy="1053600"/>
            </a:xfrm>
            <a:prstGeom prst="rect">
              <a:avLst/>
            </a:prstGeom>
            <a:solidFill>
              <a:srgbClr val="FFF1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6847113" y="1498638"/>
              <a:ext cx="4125686" cy="4031401"/>
              <a:chOff x="6847113" y="1498638"/>
              <a:chExt cx="4125686" cy="4031401"/>
            </a:xfrm>
          </p:grpSpPr>
          <p:grpSp>
            <p:nvGrpSpPr>
              <p:cNvPr id="34" name="群組 33"/>
              <p:cNvGrpSpPr/>
              <p:nvPr/>
            </p:nvGrpSpPr>
            <p:grpSpPr>
              <a:xfrm>
                <a:off x="6847113" y="1498638"/>
                <a:ext cx="4031401" cy="4031401"/>
                <a:chOff x="6852397" y="1383472"/>
                <a:chExt cx="4031401" cy="4031401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6852397" y="1383472"/>
                  <a:ext cx="4031401" cy="4031401"/>
                  <a:chOff x="7146940" y="1487905"/>
                  <a:chExt cx="4031401" cy="4031401"/>
                </a:xfrm>
              </p:grpSpPr>
              <p:grpSp>
                <p:nvGrpSpPr>
                  <p:cNvPr id="22" name="群組 21"/>
                  <p:cNvGrpSpPr/>
                  <p:nvPr/>
                </p:nvGrpSpPr>
                <p:grpSpPr>
                  <a:xfrm>
                    <a:off x="7146940" y="1487905"/>
                    <a:ext cx="4031401" cy="4031401"/>
                    <a:chOff x="7146940" y="1487905"/>
                    <a:chExt cx="4031401" cy="4031401"/>
                  </a:xfrm>
                </p:grpSpPr>
                <p:pic>
                  <p:nvPicPr>
                    <p:cNvPr id="9" name="圖片 8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7146940" y="1487905"/>
                      <a:ext cx="4031401" cy="403140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7613883" y="2244833"/>
                      <a:ext cx="2435469" cy="905608"/>
                    </a:xfrm>
                    <a:prstGeom prst="rect">
                      <a:avLst/>
                    </a:prstGeom>
                    <a:solidFill>
                      <a:srgbClr val="B4E5E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" name="矩形 11"/>
                  <p:cNvSpPr/>
                  <p:nvPr/>
                </p:nvSpPr>
                <p:spPr>
                  <a:xfrm>
                    <a:off x="8065001" y="3711831"/>
                    <a:ext cx="2758329" cy="1176692"/>
                  </a:xfrm>
                  <a:prstGeom prst="rect">
                    <a:avLst/>
                  </a:prstGeom>
                  <a:solidFill>
                    <a:srgbClr val="FFD2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7319340" y="2372254"/>
                  <a:ext cx="25122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2400" dirty="0" smtClean="0">
                      <a:solidFill>
                        <a:srgbClr val="016AB6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ㄜ</a:t>
                  </a:r>
                  <a:r>
                    <a:rPr lang="en-US" altLang="zh-TW" sz="2400" dirty="0" smtClean="0">
                      <a:solidFill>
                        <a:srgbClr val="016AB6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…</a:t>
                  </a:r>
                  <a:r>
                    <a:rPr lang="zh-TW" altLang="en-US" sz="2400" dirty="0">
                      <a:solidFill>
                        <a:srgbClr val="016AB6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好像還</a:t>
                  </a:r>
                  <a:r>
                    <a:rPr lang="zh-TW" altLang="en-US" sz="2400" dirty="0" smtClean="0">
                      <a:solidFill>
                        <a:srgbClr val="016AB6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行吧</a:t>
                  </a:r>
                  <a:r>
                    <a:rPr lang="en-US" altLang="zh-TW" sz="2400" dirty="0" smtClean="0">
                      <a:solidFill>
                        <a:srgbClr val="016AB6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…</a:t>
                  </a:r>
                  <a:endParaRPr lang="en-US" sz="2400" dirty="0">
                    <a:solidFill>
                      <a:srgbClr val="016AB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7880685" y="3775395"/>
                  <a:ext cx="2537874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OS:</a:t>
                  </a:r>
                  <a:r>
                    <a:rPr lang="zh-TW" altLang="en-US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…</a:t>
                  </a:r>
                  <a:r>
                    <a:rPr lang="zh-TW" altLang="en-US" sz="2400" dirty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到底有</a:t>
                  </a:r>
                  <a:r>
                    <a:rPr lang="zh-TW" altLang="en-US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沒有</a:t>
                  </a:r>
                  <a:endParaRPr lang="en-US" altLang="zh-TW" sz="2400" dirty="0" smtClean="0">
                    <a:solidFill>
                      <a:srgbClr val="843C0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認真</a:t>
                  </a:r>
                  <a:r>
                    <a:rPr lang="zh-TW" altLang="en-US" sz="2400" dirty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查？！</a:t>
                  </a:r>
                  <a:r>
                    <a:rPr lang="en-US" altLang="zh-TW" sz="2400" dirty="0" smtClean="0">
                      <a:solidFill>
                        <a:srgbClr val="843C0C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sym typeface="Wingdings" panose="05000000000000000000" pitchFamily="2" charset="2"/>
                    </a:rPr>
                    <a:t></a:t>
                  </a:r>
                  <a:endParaRPr lang="en-US" altLang="zh-TW" sz="2400" b="1" dirty="0">
                    <a:solidFill>
                      <a:srgbClr val="843C0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4" name="等腰三角形 13"/>
              <p:cNvSpPr/>
              <p:nvPr/>
            </p:nvSpPr>
            <p:spPr>
              <a:xfrm rot="5400000">
                <a:off x="10392507" y="4011517"/>
                <a:ext cx="571500" cy="589085"/>
              </a:xfrm>
              <a:prstGeom prst="triangle">
                <a:avLst/>
              </a:prstGeom>
              <a:solidFill>
                <a:srgbClr val="FFD2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3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>
          <a:xfrm>
            <a:off x="1782618" y="1978025"/>
            <a:ext cx="9723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24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0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0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使用者爬文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簡單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的操作介面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適時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給予使用者建議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美食廢人幫您解決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困境！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3" t="37527" r="56285" b="34778"/>
          <a:stretch/>
        </p:blipFill>
        <p:spPr>
          <a:xfrm>
            <a:off x="1096850" y="2041436"/>
            <a:ext cx="999582" cy="8686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26741" r="74595" b="57417"/>
          <a:stretch/>
        </p:blipFill>
        <p:spPr>
          <a:xfrm>
            <a:off x="1211069" y="3418054"/>
            <a:ext cx="771144" cy="6155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327359BA-E02E-4C80-876D-0244B98DE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6" t="21125" r="39413" b="47682"/>
          <a:stretch/>
        </p:blipFill>
        <p:spPr>
          <a:xfrm>
            <a:off x="1211069" y="4541540"/>
            <a:ext cx="1097280" cy="8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3B144509-2008-4C22-A406-84DBB716E2AF}"/>
              </a:ext>
            </a:extLst>
          </p:cNvPr>
          <p:cNvSpPr txBox="1"/>
          <p:nvPr/>
        </p:nvSpPr>
        <p:spPr>
          <a:xfrm>
            <a:off x="4651122" y="3013502"/>
            <a:ext cx="4645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人工智慧</a:t>
            </a:r>
            <a:endParaRPr lang="en-US" altLang="zh-TW" sz="4800" b="1" spc="6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zh-TW" altLang="en-US" sz="4800" b="1" spc="6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相關技術應用</a:t>
            </a:r>
            <a:endParaRPr lang="en-US" altLang="zh-TW" sz="4800" b="1" spc="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9552694-E0BC-4A31-87A4-9BD2E2032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8760" r="71459" b="48387"/>
          <a:stretch/>
        </p:blipFill>
        <p:spPr>
          <a:xfrm>
            <a:off x="2763668" y="2809268"/>
            <a:ext cx="1755648" cy="170078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2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爬蟲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071551" cy="5032375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原理： </a:t>
            </a:r>
            <a:endParaRPr lang="en-US" altLang="zh-TW" sz="2800" dirty="0" smtClean="0"/>
          </a:p>
          <a:p>
            <a:pPr marL="457200" lvl="1" indent="0">
              <a:buNone/>
            </a:pPr>
            <a:r>
              <a:rPr lang="zh-TW" altLang="en-US" sz="2400" dirty="0" smtClean="0"/>
              <a:t>利用網頁的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原始碼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dirty="0" smtClean="0"/>
              <a:t>存取該網頁的資訊。</a:t>
            </a:r>
            <a:endParaRPr lang="en-US" altLang="zh-TW" sz="2400" dirty="0" smtClean="0"/>
          </a:p>
          <a:p>
            <a:r>
              <a:rPr lang="zh-TW" altLang="en-US" sz="2800" dirty="0" smtClean="0"/>
              <a:t>優點： </a:t>
            </a:r>
            <a:endParaRPr lang="en-US" altLang="zh-TW" sz="2800" dirty="0" smtClean="0"/>
          </a:p>
          <a:p>
            <a:pPr marL="457200" lvl="1" indent="0">
              <a:buNone/>
            </a:pPr>
            <a:r>
              <a:rPr lang="zh-TW" altLang="en-US" sz="2400" dirty="0" smtClean="0"/>
              <a:t>可以快速爬下網頁上的文字資訊並進行分析。</a:t>
            </a:r>
            <a:endParaRPr lang="en-US" altLang="zh-TW" sz="2400" dirty="0" smtClean="0"/>
          </a:p>
          <a:p>
            <a:r>
              <a:rPr lang="zh-TW" altLang="en-US" sz="2800" dirty="0" smtClean="0"/>
              <a:t>缺點：</a:t>
            </a:r>
            <a:endParaRPr lang="en-US" altLang="zh-TW" sz="2800" dirty="0"/>
          </a:p>
          <a:p>
            <a:pPr marL="457200" lvl="1" indent="0">
              <a:buNone/>
            </a:pPr>
            <a:r>
              <a:rPr lang="zh-TW" altLang="en-US" sz="2400" dirty="0" smtClean="0"/>
              <a:t>每個網站的格式不盡相同，需要用到不同的爬蟲程式。</a:t>
            </a:r>
            <a:endParaRPr lang="en-US" altLang="zh-TW" sz="2400" dirty="0" smtClean="0"/>
          </a:p>
          <a:p>
            <a:r>
              <a:rPr lang="zh-TW" altLang="en-US" sz="2800" dirty="0" smtClean="0"/>
              <a:t>範例： </a:t>
            </a:r>
            <a:endParaRPr lang="en-US" altLang="zh-TW" sz="2800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PTT</a:t>
            </a:r>
            <a:r>
              <a:rPr lang="zh-TW" altLang="en-US" sz="2400" dirty="0" smtClean="0"/>
              <a:t> 台南板 食記</a:t>
            </a:r>
            <a:endParaRPr lang="en-US" altLang="zh-TW" sz="2400" dirty="0" smtClean="0"/>
          </a:p>
          <a:p>
            <a:endParaRPr lang="zh-TW" altLang="en-US" sz="28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8" b="55432"/>
          <a:stretch/>
        </p:blipFill>
        <p:spPr>
          <a:xfrm>
            <a:off x="5149633" y="1671791"/>
            <a:ext cx="6719279" cy="4348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37761"/>
          <a:stretch/>
        </p:blipFill>
        <p:spPr>
          <a:xfrm>
            <a:off x="5971114" y="0"/>
            <a:ext cx="6220886" cy="377361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14" y="3913304"/>
            <a:ext cx="6215494" cy="23033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71114" y="844730"/>
            <a:ext cx="6220886" cy="15065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04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爬蟲：</a:t>
            </a:r>
            <a:r>
              <a:rPr lang="en-US" altLang="zh-TW" dirty="0" err="1" smtClean="0"/>
              <a:t>ptt</a:t>
            </a:r>
            <a:r>
              <a:rPr lang="en-US" altLang="zh-TW" dirty="0" smtClean="0"/>
              <a:t>-web-crawler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617926" cy="503237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GitHub</a:t>
            </a:r>
            <a:r>
              <a:rPr lang="zh-TW" altLang="en-US" dirty="0" smtClean="0"/>
              <a:t>上的開源程式碼：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000" dirty="0" smtClean="0">
                <a:hlinkClick r:id="rId2"/>
              </a:rPr>
              <a:t>https</a:t>
            </a:r>
            <a:r>
              <a:rPr lang="en-US" altLang="zh-TW" sz="2000" dirty="0">
                <a:hlinkClick r:id="rId2"/>
              </a:rPr>
              <a:t>://github.com/jwlin/ptt-web-crawler#%</a:t>
            </a:r>
            <a:r>
              <a:rPr lang="en-US" altLang="zh-TW" sz="2000" dirty="0" smtClean="0">
                <a:hlinkClick r:id="rId2"/>
              </a:rPr>
              <a:t>E6%B8%AC%E8%A9%A6</a:t>
            </a:r>
            <a:endParaRPr lang="en-US" altLang="zh-TW" sz="2000" dirty="0" smtClean="0"/>
          </a:p>
          <a:p>
            <a:r>
              <a:rPr lang="zh-TW" altLang="en-US" dirty="0" smtClean="0"/>
              <a:t>優點：省下開發</a:t>
            </a:r>
            <a:r>
              <a:rPr lang="en-US" altLang="zh-TW" dirty="0" smtClean="0"/>
              <a:t>PTT</a:t>
            </a:r>
            <a:r>
              <a:rPr lang="zh-TW" altLang="en-US" dirty="0" smtClean="0"/>
              <a:t>爬蟲的時間</a:t>
            </a:r>
            <a:endParaRPr lang="en-US" altLang="zh-TW" dirty="0" smtClean="0"/>
          </a:p>
          <a:p>
            <a:r>
              <a:rPr lang="zh-TW" altLang="en-US" dirty="0" smtClean="0"/>
              <a:t>缺點：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1.</a:t>
            </a:r>
            <a:r>
              <a:rPr lang="zh-TW" altLang="en-US" dirty="0" smtClean="0"/>
              <a:t> 某些文章沒有推文，導致分析時會有問題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2.</a:t>
            </a:r>
            <a:r>
              <a:rPr lang="zh-TW" altLang="en-US" dirty="0" smtClean="0"/>
              <a:t> 只能選擇要爬哪個板，無法再利用關鍵字先做篩選。</a:t>
            </a:r>
            <a:endParaRPr lang="en-US" altLang="zh-TW" dirty="0" smtClean="0"/>
          </a:p>
          <a:p>
            <a:r>
              <a:rPr lang="zh-TW" altLang="en-US" dirty="0" smtClean="0"/>
              <a:t>解決方法：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1.</a:t>
            </a:r>
            <a:r>
              <a:rPr lang="zh-TW" altLang="en-US" dirty="0" smtClean="0"/>
              <a:t> 新增遇到</a:t>
            </a:r>
            <a:r>
              <a:rPr lang="zh-TW" altLang="en-US" dirty="0"/>
              <a:t>沒有推文</a:t>
            </a:r>
            <a:r>
              <a:rPr lang="zh-TW" altLang="en-US" dirty="0" smtClean="0"/>
              <a:t>時的處理方式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2.</a:t>
            </a:r>
            <a:r>
              <a:rPr lang="zh-TW" altLang="en-US" dirty="0" smtClean="0"/>
              <a:t> 改寫爬蟲的網址格式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→ 成功解決問題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9E5AF-FC22-496A-B924-A667FCFF3388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5784" t="85926"/>
          <a:stretch/>
        </p:blipFill>
        <p:spPr>
          <a:xfrm>
            <a:off x="905093" y="6233582"/>
            <a:ext cx="10702347" cy="370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1108"/>
          <a:stretch/>
        </p:blipFill>
        <p:spPr>
          <a:xfrm>
            <a:off x="4522220" y="4968965"/>
            <a:ext cx="7525544" cy="1042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6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889</Words>
  <Application>Microsoft Office PowerPoint</Application>
  <PresentationFormat>寬螢幕</PresentationFormat>
  <Paragraphs>170</Paragraphs>
  <Slides>26</Slides>
  <Notes>4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Meiryo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Equation</vt:lpstr>
      <vt:lpstr>PowerPoint 簡報</vt:lpstr>
      <vt:lpstr>Outline</vt:lpstr>
      <vt:lpstr>PowerPoint 簡報</vt:lpstr>
      <vt:lpstr>你是否有遇過這些問題?</vt:lpstr>
      <vt:lpstr>吃飯皇帝大…可是我要吃什麼？</vt:lpstr>
      <vt:lpstr>美食廢人幫您解決這些困境！</vt:lpstr>
      <vt:lpstr>PowerPoint 簡報</vt:lpstr>
      <vt:lpstr>爬蟲</vt:lpstr>
      <vt:lpstr>爬蟲：ptt-web-crawler</vt:lpstr>
      <vt:lpstr>爬蟲：輸出結果</vt:lpstr>
      <vt:lpstr>爬蟲結果分析</vt:lpstr>
      <vt:lpstr>輸出結果(cvs檔)</vt:lpstr>
      <vt:lpstr>Jieba 套件 (自然語言處理)</vt:lpstr>
      <vt:lpstr>Jieba 套件: 詞性選取</vt:lpstr>
      <vt:lpstr>TF-IDF 詞頻分析</vt:lpstr>
      <vt:lpstr>TF-IDF 詞頻分析</vt:lpstr>
      <vt:lpstr>處理過程：文章標題→分詞 店家 地區 類別 </vt:lpstr>
      <vt:lpstr>處理過程：文章內容→分詞→詞頻列表 地區 類別 冷氣 形容詞 一句話形容 </vt:lpstr>
      <vt:lpstr>處理過程： 文章內容→句子 店家 價位 營業時間 圖文連結 地址 電話 </vt:lpstr>
      <vt:lpstr>PowerPoint 簡報</vt:lpstr>
      <vt:lpstr>Media Block      --Slider Block</vt:lpstr>
      <vt:lpstr>Chatbot Menu</vt:lpstr>
      <vt:lpstr>PowerPoint 簡報</vt:lpstr>
      <vt:lpstr>美食廢人 (FB對話框)</vt:lpstr>
      <vt:lpstr>結語與心得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Jaw</dc:creator>
  <cp:lastModifiedBy>楊復惟</cp:lastModifiedBy>
  <cp:revision>130</cp:revision>
  <dcterms:created xsi:type="dcterms:W3CDTF">2018-05-21T17:21:09Z</dcterms:created>
  <dcterms:modified xsi:type="dcterms:W3CDTF">2018-06-22T04:20:02Z</dcterms:modified>
</cp:coreProperties>
</file>